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Garamon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kqghz91U61Lm/LufXWVlATO6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420C97-FE0E-4BC2-8CB1-BAE5241365D2}">
  <a:tblStyle styleId="{38420C97-FE0E-4BC2-8CB1-BAE5241365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aramond-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aramond-italic.fntdata"/><Relationship Id="rId10" Type="http://schemas.openxmlformats.org/officeDocument/2006/relationships/slide" Target="slides/slide5.xml"/><Relationship Id="rId32" Type="http://schemas.openxmlformats.org/officeDocument/2006/relationships/font" Target="fonts/Garamond-bold.fntdata"/><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font" Target="fonts/Garamond-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i="1" lang="en-US" sz="1200">
                <a:solidFill>
                  <a:schemeClr val="dk1"/>
                </a:solidFill>
                <a:latin typeface="Calibri"/>
                <a:ea typeface="Calibri"/>
                <a:cs typeface="Calibri"/>
                <a:sym typeface="Calibri"/>
              </a:rPr>
              <a:t>Note. The histograms illustrate the distribution of numerical variables such as age, BMI, HbA1c level, and blood glucose level. The target variable, diabetes, shows a highly imbalanced distribution with more non-diabetic cases than diabetic ones.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0" name="Google Shape;2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Box Plot in EDA helps to identify outliers, Visualize Spread of data , check for skewness, compare groups.</a:t>
            </a:r>
            <a:endParaRPr/>
          </a:p>
          <a:p>
            <a:pPr indent="0" lvl="0" marL="0" rtl="0" algn="l">
              <a:spcBef>
                <a:spcPts val="0"/>
              </a:spcBef>
              <a:spcAft>
                <a:spcPts val="0"/>
              </a:spcAft>
              <a:buNone/>
            </a:pPr>
            <a:r>
              <a:t/>
            </a:r>
            <a:endParaRPr/>
          </a:p>
        </p:txBody>
      </p:sp>
      <p:sp>
        <p:nvSpPr>
          <p:cNvPr id="236" name="Google Shape;23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Using correlation, the analysis depicts that the concentration of blood glucose is strongly associated with the concentration of HbA1c, which implies that they are both essential in predicting diabetes. It is also observed there are moderate correlations between diabetes and age, as well as BMI, showing that they increase the chances of occurrence of this disease. It is significant to identify such relationships when training the best model features.</a:t>
            </a:r>
            <a:endParaRPr/>
          </a:p>
        </p:txBody>
      </p:sp>
      <p:sp>
        <p:nvSpPr>
          <p:cNvPr id="244" name="Google Shape;24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Preprocessing of the data is also crucial in this regard so as to ensure that our models are trained on trustworthy data. Imputation techniques apply in the management of missing values, and mean would be used in a numerical variable and mode would be used as a categorical. Numerical features are standardized by use of the IQR rule to determine outliers and guarantee that all features have equal contribution in the training. The measures improve the precision and validity of the models.</a:t>
            </a:r>
            <a:endParaRPr/>
          </a:p>
        </p:txBody>
      </p:sp>
      <p:sp>
        <p:nvSpPr>
          <p:cNvPr id="252" name="Google Shape;25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Encoding categorical data as a series of binary columns is known as feature engineering and is undertaken using one-hot encoding. In a case example, gender is divided into two columns as either being male or other. The history of smoking is also coded into individual binary columns. The change enables this model to handle categorical data in an effective manner, whereby the transform process ensures that all variables are in a form usable during the training process.</a:t>
            </a:r>
            <a:endParaRPr/>
          </a:p>
        </p:txBody>
      </p:sp>
      <p:sp>
        <p:nvSpPr>
          <p:cNvPr id="259" name="Google Shape;25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Logistic Regression It is one of the most famous binary classifications, which is applied when the data can be linearly separated. It can be interpreted because it estimates the likelihood of an outcome with regard to input features. Since this model is simple and understandable when it comes to knowing the impact of each feature on the prediction, it is useful in making a baseline comparison.</a:t>
            </a:r>
            <a:endParaRPr/>
          </a:p>
        </p:txBody>
      </p:sp>
      <p:sp>
        <p:nvSpPr>
          <p:cNvPr id="267" name="Google Shape;26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743a1cca41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3743a1cca41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Logistic Regression It is one of the most famous binary classifications, which is applied when the data can be linearly separated. It can be interpreted because it estimates the likelihood of an outcome with regard to input features. Since this model is simple and understandable when it comes to knowing the impact of each feature on the prediction, it is useful in making a baseline comparison.</a:t>
            </a:r>
            <a:endParaRPr/>
          </a:p>
        </p:txBody>
      </p:sp>
      <p:sp>
        <p:nvSpPr>
          <p:cNvPr id="275" name="Google Shape;275;g3743a1cca41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A high accuracy of 95.90% was attained by the logistic regression model. But 61.71 percent recall shows that it overlooks most cases of diabetes. Its precision of 86.46 is rather good, and the F1 score of 0.7202 identifies a balance between the precision and recall. An ROC AUC of 0.8040 demonstrates that the model is capable of differentiating between diabetic and non-diabetic; still, it is possible to improve it.</a:t>
            </a:r>
            <a:endParaRPr/>
          </a:p>
        </p:txBody>
      </p:sp>
      <p:sp>
        <p:nvSpPr>
          <p:cNvPr id="282" name="Google Shape;28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Random Forest is an ensemble machine learning algorithm that constructs and then melds numerous decision trees to create better forecasts. This method makes the model deal with both linear and nonlinear relations. Random Forest also gives us feature importance, giving us the best features that enable us to predict diabetes.</a:t>
            </a:r>
            <a:endParaRPr/>
          </a:p>
        </p:txBody>
      </p:sp>
      <p:sp>
        <p:nvSpPr>
          <p:cNvPr id="290" name="Google Shape;290;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 Random Forest, when used, performed very well with an accuracy of 96.99%. Its 94.67 precision level means that it made a fairly high number of accurate positive predictions, and its recall level of 68.68 means that it had found more diabetic cases as compared to logistic regression. The F1 score of 0.7961 shows a good tradeoff between the precision and recall, and the ROC AUC of 0.8416 shows that the model has good discriminative power.</a:t>
            </a:r>
            <a:endParaRPr/>
          </a:p>
        </p:txBody>
      </p:sp>
      <p:sp>
        <p:nvSpPr>
          <p:cNvPr id="297" name="Google Shape;29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XGBoost performed better than the other two models with an accuracy level of 97.17 percent and precision of 95.68 percent. Its sensitivity of 69.96% implies that it can be good at detecting diabetic patients. The F1 is 0.8083, indicating a good balance between precision and recall, and, moreover, the ROC AUC is 0.8483, indicating the good results of distinguishing between diabetic and non-diabetic persons.</a:t>
            </a:r>
            <a:endParaRPr/>
          </a:p>
        </p:txBody>
      </p:sp>
      <p:sp>
        <p:nvSpPr>
          <p:cNvPr id="306" name="Google Shape;30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KNN was used as a backbone model, and its accuracy measure was good, that is, 96.07%. But the recall of 61.07 percent used by it shows that it does not capture most of the cases of diabetics, and so its usability in medical forecasting is restricted. A precision of 89.60 is quite good, but an F1 score of 0.7263 also indicates that there is some room to improve, especially in balancing between precision and recall. The performance of the ROC AUC with the value of 0.8020 is satisfactory.</a:t>
            </a:r>
            <a:endParaRPr/>
          </a:p>
        </p:txBody>
      </p:sp>
      <p:sp>
        <p:nvSpPr>
          <p:cNvPr id="314" name="Google Shape;31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7438444c6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37438444c61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KNN was used as a backbone model, and its accuracy measure was good, that is, 96.07%. But the recall of 61.07 percent used by it shows that it does not capture most of the cases of diabetics, and so its usability in medical forecasting is restricted. A precision of 89.60 is quite good, but an F1 score of 0.7263 also indicates that there is some room to improve, especially in balancing between precision and recall. The performance of the ROC AUC with the value of 0.8020 is satisfactory.</a:t>
            </a:r>
            <a:endParaRPr/>
          </a:p>
        </p:txBody>
      </p:sp>
      <p:sp>
        <p:nvSpPr>
          <p:cNvPr id="322" name="Google Shape;322;g37438444c61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7438444c61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37438444c61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KNN was used as a backbone model, and its accuracy measure was good, that is, 96.07%. But the recall of 61.07 percent used by it shows that it does not capture most of the cases of diabetics, and so its usability in medical forecasting is restricted. A precision of 89.60 is quite good, but an F1 score of 0.7263 also indicates that there is some room to improve, especially in balancing between precision and recall. The performance of the ROC AUC with the value of 0.8020 is satisfactory.</a:t>
            </a:r>
            <a:endParaRPr/>
          </a:p>
        </p:txBody>
      </p:sp>
      <p:sp>
        <p:nvSpPr>
          <p:cNvPr id="330" name="Google Shape;330;g37438444c61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XGBoost and Random Forest performed best, with the most successful accuracy and recall by XGBoost. Random Forest did not fare any worse and provided us with useful information about feature significance. In the future, one can think of adding additional features, like lifestyle data, and can test deep learning models to get even better accuracy in the prediction.</a:t>
            </a:r>
            <a:endParaRPr/>
          </a:p>
        </p:txBody>
      </p:sp>
      <p:sp>
        <p:nvSpPr>
          <p:cNvPr id="338" name="Google Shape;33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Diabetes is a significant problem to the health of the world, where more than 420 million sufferers are observed. It is a severe issue as it causes complications, such as heart disease and kidney failure (World, 2024). Because the worldwide diabetes rates keep increasing, it leads to more challenges to healthcare facilities, and, therefore, it is necessary to identify the issue and manage it as soon as possible.</a:t>
            </a:r>
            <a:endParaRPr/>
          </a:p>
        </p:txBody>
      </p:sp>
      <p:sp>
        <p:nvSpPr>
          <p:cNvPr id="168" name="Google Shape;1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Machine learning is transforming the medical industry, as it is now possible to predict diseases early enough. It assists healthcare workers in processing enormous data in a more accurate way (Olalekan Kehinde, 2025). In the case of diabetes, it is also possible to predict the onset of the disease much earlier than the symptoms, so with the machine learning models, a more personalized, timely intervention will occur with better patient outcomes.</a:t>
            </a:r>
            <a:endParaRPr/>
          </a:p>
        </p:txBody>
      </p:sp>
      <p:sp>
        <p:nvSpPr>
          <p:cNvPr id="176" name="Google Shape;17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This study aims to use machine learning to predict diabetes. We hope to gauge the performance of different models using important metrics, which are accuracy, precision, recall, and F1 score. Four models will be used to compare the study, namely logistic regression, random forest, XGBoost, and KNN, as the best models to use in the research task.</a:t>
            </a:r>
            <a:endParaRPr/>
          </a:p>
        </p:txBody>
      </p:sp>
      <p:sp>
        <p:nvSpPr>
          <p:cNvPr id="184" name="Google Shape;18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The size of the dataset is 100,000 records and 8 features, which consist of age, gender, hypertension, BMI, etc. (Basith et al., 2019). The target variable contains the presence of diabetes (1) or lack of diabetes (0) of a person. Such a large dataset makes any comparison of different machine learning algorithms thorough, and it leads to reliable results since this sample is big enough to train models.</a:t>
            </a:r>
            <a:endParaRPr/>
          </a:p>
        </p:txBody>
      </p:sp>
      <p:sp>
        <p:nvSpPr>
          <p:cNvPr id="191" name="Google Shape;19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During the EDA process, we examine the structure of the data set and the features. Histograms and similar visualizations allow you to see the distribution of such features as BMI and blood glucose. The correlation matrix enables us to find which features are closely connected with diabetes, and it also assists us in picking the main predictors to train the models.</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Times New Roman"/>
                <a:ea typeface="Times New Roman"/>
                <a:cs typeface="Times New Roman"/>
                <a:sym typeface="Times New Roman"/>
              </a:rPr>
              <a:t>Univariate analysis gives information regarding the distribution of individual features. Age demonstrates that diabetic attacks middle-aged people the most. The distribution of the BMI in evidence shows that diabetics have the tendency of high BMI values. The ability to measure blood glucose shows a definite difference between diabetics and diabetic-free people. There is a clear disparity between the target variable classes, with the cases of non-diabetes predominating.</a:t>
            </a:r>
            <a:endParaRPr/>
          </a:p>
        </p:txBody>
      </p:sp>
      <p:sp>
        <p:nvSpPr>
          <p:cNvPr id="213" name="Google Shape;2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0" name="Shape 20"/>
        <p:cNvGrpSpPr/>
        <p:nvPr/>
      </p:nvGrpSpPr>
      <p:grpSpPr>
        <a:xfrm>
          <a:off x="0" y="0"/>
          <a:ext cx="0" cy="0"/>
          <a:chOff x="0" y="0"/>
          <a:chExt cx="0" cy="0"/>
        </a:xfrm>
      </p:grpSpPr>
      <p:grpSp>
        <p:nvGrpSpPr>
          <p:cNvPr id="21" name="Google Shape;21;p24"/>
          <p:cNvGrpSpPr/>
          <p:nvPr/>
        </p:nvGrpSpPr>
        <p:grpSpPr>
          <a:xfrm>
            <a:off x="-16934" y="0"/>
            <a:ext cx="12231160" cy="6856214"/>
            <a:chOff x="-16934" y="0"/>
            <a:chExt cx="12231160" cy="6856214"/>
          </a:xfrm>
        </p:grpSpPr>
        <p:pic>
          <p:nvPicPr>
            <p:cNvPr descr="HD-PanelTitleR1.png" id="22" name="Google Shape;22;p2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3" name="Google Shape;23;p24"/>
            <p:cNvSpPr/>
            <p:nvPr/>
          </p:nvSpPr>
          <p:spPr>
            <a:xfrm>
              <a:off x="2328332" y="1540931"/>
              <a:ext cx="7543802" cy="3835401"/>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Title-UniformTrim.png" id="24" name="Google Shape;24;p24"/>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5" name="Google Shape;25;p24"/>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6" name="Google Shape;26;p24"/>
          <p:cNvSpPr txBox="1"/>
          <p:nvPr>
            <p:ph type="ctrTitle"/>
          </p:nvPr>
        </p:nvSpPr>
        <p:spPr>
          <a:xfrm>
            <a:off x="2692398" y="1871131"/>
            <a:ext cx="6815669" cy="1515533"/>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262626"/>
              </a:buClr>
              <a:buSzPts val="5400"/>
              <a:buFont typeface="Garamond"/>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4"/>
          <p:cNvSpPr txBox="1"/>
          <p:nvPr>
            <p:ph idx="1" type="subTitle"/>
          </p:nvPr>
        </p:nvSpPr>
        <p:spPr>
          <a:xfrm>
            <a:off x="2692398" y="3657597"/>
            <a:ext cx="6815669" cy="1320802"/>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415"/>
              <a:buNone/>
              <a:defRPr sz="2100">
                <a:solidFill>
                  <a:schemeClr val="dk1"/>
                </a:solidFill>
              </a:defRPr>
            </a:lvl1pPr>
            <a:lvl2pPr lvl="1" algn="ctr">
              <a:spcBef>
                <a:spcPts val="600"/>
              </a:spcBef>
              <a:spcAft>
                <a:spcPts val="0"/>
              </a:spcAft>
              <a:buSzPts val="2300"/>
              <a:buNone/>
              <a:defRPr>
                <a:solidFill>
                  <a:srgbClr val="888888"/>
                </a:solidFill>
              </a:defRPr>
            </a:lvl2pPr>
            <a:lvl3pPr lvl="2" algn="ctr">
              <a:spcBef>
                <a:spcPts val="600"/>
              </a:spcBef>
              <a:spcAft>
                <a:spcPts val="0"/>
              </a:spcAft>
              <a:buSzPts val="2070"/>
              <a:buNone/>
              <a:defRPr>
                <a:solidFill>
                  <a:srgbClr val="888888"/>
                </a:solidFill>
              </a:defRPr>
            </a:lvl3pPr>
            <a:lvl4pPr lvl="3" algn="ctr">
              <a:spcBef>
                <a:spcPts val="600"/>
              </a:spcBef>
              <a:spcAft>
                <a:spcPts val="0"/>
              </a:spcAft>
              <a:buSzPts val="1840"/>
              <a:buNone/>
              <a:defRPr>
                <a:solidFill>
                  <a:srgbClr val="888888"/>
                </a:solidFill>
              </a:defRPr>
            </a:lvl4pPr>
            <a:lvl5pPr lvl="4" algn="ctr">
              <a:spcBef>
                <a:spcPts val="600"/>
              </a:spcBef>
              <a:spcAft>
                <a:spcPts val="0"/>
              </a:spcAft>
              <a:buSzPts val="1610"/>
              <a:buNone/>
              <a:defRPr>
                <a:solidFill>
                  <a:srgbClr val="888888"/>
                </a:solidFill>
              </a:defRPr>
            </a:lvl5pPr>
            <a:lvl6pPr lvl="5" algn="ctr">
              <a:spcBef>
                <a:spcPts val="600"/>
              </a:spcBef>
              <a:spcAft>
                <a:spcPts val="0"/>
              </a:spcAft>
              <a:buSzPts val="1610"/>
              <a:buNone/>
              <a:defRPr>
                <a:solidFill>
                  <a:srgbClr val="888888"/>
                </a:solidFill>
              </a:defRPr>
            </a:lvl6pPr>
            <a:lvl7pPr lvl="6" algn="ctr">
              <a:spcBef>
                <a:spcPts val="600"/>
              </a:spcBef>
              <a:spcAft>
                <a:spcPts val="0"/>
              </a:spcAft>
              <a:buSzPts val="1610"/>
              <a:buNone/>
              <a:defRPr>
                <a:solidFill>
                  <a:srgbClr val="888888"/>
                </a:solidFill>
              </a:defRPr>
            </a:lvl7pPr>
            <a:lvl8pPr lvl="7" algn="ctr">
              <a:spcBef>
                <a:spcPts val="600"/>
              </a:spcBef>
              <a:spcAft>
                <a:spcPts val="0"/>
              </a:spcAft>
              <a:buSzPts val="1610"/>
              <a:buNone/>
              <a:defRPr>
                <a:solidFill>
                  <a:srgbClr val="888888"/>
                </a:solidFill>
              </a:defRPr>
            </a:lvl8pPr>
            <a:lvl9pPr lvl="8" algn="ctr">
              <a:spcBef>
                <a:spcPts val="600"/>
              </a:spcBef>
              <a:spcAft>
                <a:spcPts val="600"/>
              </a:spcAft>
              <a:buSzPts val="1610"/>
              <a:buNone/>
              <a:defRPr>
                <a:solidFill>
                  <a:srgbClr val="888888"/>
                </a:solidFill>
              </a:defRPr>
            </a:lvl9pPr>
          </a:lstStyle>
          <a:p/>
        </p:txBody>
      </p:sp>
      <p:sp>
        <p:nvSpPr>
          <p:cNvPr id="28" name="Google Shape;28;p24"/>
          <p:cNvSpPr txBox="1"/>
          <p:nvPr>
            <p:ph idx="10" type="dt"/>
          </p:nvPr>
        </p:nvSpPr>
        <p:spPr>
          <a:xfrm>
            <a:off x="7983232" y="5037663"/>
            <a:ext cx="897467"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4"/>
          <p:cNvSpPr txBox="1"/>
          <p:nvPr>
            <p:ph idx="11" type="ftr"/>
          </p:nvPr>
        </p:nvSpPr>
        <p:spPr>
          <a:xfrm>
            <a:off x="2692397" y="5037663"/>
            <a:ext cx="5214635"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4"/>
          <p:cNvSpPr txBox="1"/>
          <p:nvPr>
            <p:ph idx="12" type="sldNum"/>
          </p:nvPr>
        </p:nvSpPr>
        <p:spPr>
          <a:xfrm>
            <a:off x="8956900" y="5037663"/>
            <a:ext cx="55116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1" name="Google Shape;31;p24"/>
          <p:cNvCxnSpPr/>
          <p:nvPr/>
        </p:nvCxnSpPr>
        <p:spPr>
          <a:xfrm>
            <a:off x="2692399" y="3522131"/>
            <a:ext cx="681566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9" name="Shape 89"/>
        <p:cNvGrpSpPr/>
        <p:nvPr/>
      </p:nvGrpSpPr>
      <p:grpSpPr>
        <a:xfrm>
          <a:off x="0" y="0"/>
          <a:ext cx="0" cy="0"/>
          <a:chOff x="0" y="0"/>
          <a:chExt cx="0" cy="0"/>
        </a:xfrm>
      </p:grpSpPr>
      <p:sp>
        <p:nvSpPr>
          <p:cNvPr id="90" name="Google Shape;90;p33"/>
          <p:cNvSpPr txBox="1"/>
          <p:nvPr>
            <p:ph type="title"/>
          </p:nvPr>
        </p:nvSpPr>
        <p:spPr>
          <a:xfrm>
            <a:off x="1295401" y="4815415"/>
            <a:ext cx="9609666"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p:nvPr>
            <p:ph idx="2" type="pic"/>
          </p:nvPr>
        </p:nvSpPr>
        <p:spPr>
          <a:xfrm>
            <a:off x="1041427" y="1041399"/>
            <a:ext cx="10105972" cy="3335869"/>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2" name="Google Shape;92;p33"/>
          <p:cNvSpPr txBox="1"/>
          <p:nvPr>
            <p:ph idx="1" type="body"/>
          </p:nvPr>
        </p:nvSpPr>
        <p:spPr>
          <a:xfrm>
            <a:off x="1295401" y="5382153"/>
            <a:ext cx="9609666" cy="493712"/>
          </a:xfrm>
          <a:prstGeom prst="rect">
            <a:avLst/>
          </a:prstGeom>
          <a:noFill/>
          <a:ln>
            <a:noFill/>
          </a:ln>
        </p:spPr>
        <p:txBody>
          <a:bodyPr anchorCtr="0" anchor="t" bIns="45700" lIns="91425" spcFirstLastPara="1" rIns="91425" wrap="square" tIns="45700">
            <a:normAutofit/>
          </a:bodyPr>
          <a:lstStyle>
            <a:lvl1pPr indent="-228600" lvl="0" marL="457200" algn="ctr">
              <a:spcBef>
                <a:spcPts val="280"/>
              </a:spcBef>
              <a:spcAft>
                <a:spcPts val="0"/>
              </a:spcAft>
              <a:buSzPts val="1610"/>
              <a:buNone/>
              <a:defRPr sz="14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93" name="Google Shape;93;p3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6" name="Shape 96"/>
        <p:cNvGrpSpPr/>
        <p:nvPr/>
      </p:nvGrpSpPr>
      <p:grpSpPr>
        <a:xfrm>
          <a:off x="0" y="0"/>
          <a:ext cx="0" cy="0"/>
          <a:chOff x="0" y="0"/>
          <a:chExt cx="0" cy="0"/>
        </a:xfrm>
      </p:grpSpPr>
      <p:sp>
        <p:nvSpPr>
          <p:cNvPr id="97" name="Google Shape;97;p34"/>
          <p:cNvSpPr txBox="1"/>
          <p:nvPr>
            <p:ph type="title"/>
          </p:nvPr>
        </p:nvSpPr>
        <p:spPr>
          <a:xfrm>
            <a:off x="1303868" y="982132"/>
            <a:ext cx="9592732" cy="29548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4"/>
          <p:cNvSpPr txBox="1"/>
          <p:nvPr>
            <p:ph idx="1" type="body"/>
          </p:nvPr>
        </p:nvSpPr>
        <p:spPr>
          <a:xfrm>
            <a:off x="1303868" y="4343399"/>
            <a:ext cx="9592732"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99" name="Google Shape;99;p34"/>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4"/>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34"/>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02" name="Google Shape;102;p34"/>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3" name="Shape 103"/>
        <p:cNvGrpSpPr/>
        <p:nvPr/>
      </p:nvGrpSpPr>
      <p:grpSpPr>
        <a:xfrm>
          <a:off x="0" y="0"/>
          <a:ext cx="0" cy="0"/>
          <a:chOff x="0" y="0"/>
          <a:chExt cx="0" cy="0"/>
        </a:xfrm>
      </p:grpSpPr>
      <p:sp>
        <p:nvSpPr>
          <p:cNvPr id="104" name="Google Shape;104;p35"/>
          <p:cNvSpPr txBox="1"/>
          <p:nvPr>
            <p:ph type="title"/>
          </p:nvPr>
        </p:nvSpPr>
        <p:spPr>
          <a:xfrm>
            <a:off x="1446213" y="982132"/>
            <a:ext cx="9296398" cy="2370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5"/>
          <p:cNvSpPr txBox="1"/>
          <p:nvPr>
            <p:ph idx="1" type="body"/>
          </p:nvPr>
        </p:nvSpPr>
        <p:spPr>
          <a:xfrm>
            <a:off x="1674812" y="3352800"/>
            <a:ext cx="8839202" cy="584200"/>
          </a:xfrm>
          <a:prstGeom prst="rect">
            <a:avLst/>
          </a:prstGeom>
          <a:noFill/>
          <a:ln>
            <a:noFill/>
          </a:ln>
        </p:spPr>
        <p:txBody>
          <a:bodyPr anchorCtr="0" anchor="ctr" bIns="45700" lIns="91425" spcFirstLastPara="1" rIns="91425" wrap="square" tIns="45700">
            <a:normAutofit/>
          </a:bodyPr>
          <a:lstStyle>
            <a:lvl1pPr indent="-228600" lvl="0" marL="457200" algn="r">
              <a:spcBef>
                <a:spcPts val="400"/>
              </a:spcBef>
              <a:spcAft>
                <a:spcPts val="0"/>
              </a:spcAft>
              <a:buSzPts val="2300"/>
              <a:buFont typeface="Garamond"/>
              <a:buNone/>
              <a:defRPr sz="2000"/>
            </a:lvl1pPr>
            <a:lvl2pPr indent="-228600" lvl="1" marL="914400" algn="l">
              <a:spcBef>
                <a:spcPts val="600"/>
              </a:spcBef>
              <a:spcAft>
                <a:spcPts val="0"/>
              </a:spcAft>
              <a:buSzPts val="2300"/>
              <a:buFont typeface="Garamond"/>
              <a:buNone/>
              <a:defRPr/>
            </a:lvl2pPr>
            <a:lvl3pPr indent="-228600" lvl="2" marL="1371600" algn="l">
              <a:spcBef>
                <a:spcPts val="600"/>
              </a:spcBef>
              <a:spcAft>
                <a:spcPts val="0"/>
              </a:spcAft>
              <a:buSzPts val="2070"/>
              <a:buFont typeface="Garamond"/>
              <a:buNone/>
              <a:defRPr/>
            </a:lvl3pPr>
            <a:lvl4pPr indent="-228600" lvl="3" marL="1828800" algn="l">
              <a:spcBef>
                <a:spcPts val="600"/>
              </a:spcBef>
              <a:spcAft>
                <a:spcPts val="0"/>
              </a:spcAft>
              <a:buSzPts val="1840"/>
              <a:buFont typeface="Garamond"/>
              <a:buNone/>
              <a:defRPr/>
            </a:lvl4pPr>
            <a:lvl5pPr indent="-228600" lvl="4" marL="2286000" algn="l">
              <a:spcBef>
                <a:spcPts val="600"/>
              </a:spcBef>
              <a:spcAft>
                <a:spcPts val="0"/>
              </a:spcAft>
              <a:buSzPts val="1610"/>
              <a:buFont typeface="Garamond"/>
              <a:buNone/>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06" name="Google Shape;106;p35"/>
          <p:cNvSpPr txBox="1"/>
          <p:nvPr>
            <p:ph idx="2" type="body"/>
          </p:nvPr>
        </p:nvSpPr>
        <p:spPr>
          <a:xfrm>
            <a:off x="1295401" y="4343399"/>
            <a:ext cx="9609666" cy="1532467"/>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07" name="Google Shape;107;p3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35"/>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11" name="Google Shape;111;p35"/>
          <p:cNvSpPr txBox="1"/>
          <p:nvPr/>
        </p:nvSpPr>
        <p:spPr>
          <a:xfrm>
            <a:off x="10600267" y="282787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12" name="Google Shape;112;p35"/>
          <p:cNvCxnSpPr/>
          <p:nvPr/>
        </p:nvCxnSpPr>
        <p:spPr>
          <a:xfrm>
            <a:off x="1396169" y="4140199"/>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3" name="Shape 113"/>
        <p:cNvGrpSpPr/>
        <p:nvPr/>
      </p:nvGrpSpPr>
      <p:grpSpPr>
        <a:xfrm>
          <a:off x="0" y="0"/>
          <a:ext cx="0" cy="0"/>
          <a:chOff x="0" y="0"/>
          <a:chExt cx="0" cy="0"/>
        </a:xfrm>
      </p:grpSpPr>
      <p:sp>
        <p:nvSpPr>
          <p:cNvPr id="114" name="Google Shape;114;p36"/>
          <p:cNvSpPr txBox="1"/>
          <p:nvPr>
            <p:ph type="title"/>
          </p:nvPr>
        </p:nvSpPr>
        <p:spPr>
          <a:xfrm>
            <a:off x="1295402" y="3308581"/>
            <a:ext cx="9609668"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3200"/>
              <a:buFont typeface="Garamond"/>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36"/>
          <p:cNvSpPr txBox="1"/>
          <p:nvPr>
            <p:ph idx="1" type="body"/>
          </p:nvPr>
        </p:nvSpPr>
        <p:spPr>
          <a:xfrm>
            <a:off x="1295401" y="4777381"/>
            <a:ext cx="9609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2300"/>
              <a:buNone/>
              <a:defRPr sz="20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16" name="Google Shape;116;p3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9" name="Shape 119"/>
        <p:cNvGrpSpPr/>
        <p:nvPr/>
      </p:nvGrpSpPr>
      <p:grpSpPr>
        <a:xfrm>
          <a:off x="0" y="0"/>
          <a:ext cx="0" cy="0"/>
          <a:chOff x="0" y="0"/>
          <a:chExt cx="0" cy="0"/>
        </a:xfrm>
      </p:grpSpPr>
      <p:sp>
        <p:nvSpPr>
          <p:cNvPr id="120" name="Google Shape;120;p37"/>
          <p:cNvSpPr txBox="1"/>
          <p:nvPr>
            <p:ph type="title"/>
          </p:nvPr>
        </p:nvSpPr>
        <p:spPr>
          <a:xfrm>
            <a:off x="1446213" y="982132"/>
            <a:ext cx="9296398"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Garamond"/>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7"/>
          <p:cNvSpPr txBox="1"/>
          <p:nvPr>
            <p:ph idx="1" type="body"/>
          </p:nvPr>
        </p:nvSpPr>
        <p:spPr>
          <a:xfrm>
            <a:off x="1295401" y="3639312"/>
            <a:ext cx="9609668" cy="88696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2" name="Google Shape;122;p37"/>
          <p:cNvSpPr txBox="1"/>
          <p:nvPr>
            <p:ph idx="2" type="body"/>
          </p:nvPr>
        </p:nvSpPr>
        <p:spPr>
          <a:xfrm>
            <a:off x="1295401" y="4529667"/>
            <a:ext cx="9609668" cy="13462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23" name="Google Shape;123;p3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37"/>
          <p:cNvSpPr txBox="1"/>
          <p:nvPr/>
        </p:nvSpPr>
        <p:spPr>
          <a:xfrm>
            <a:off x="862013" y="879961"/>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7" name="Google Shape;127;p37"/>
          <p:cNvSpPr txBox="1"/>
          <p:nvPr/>
        </p:nvSpPr>
        <p:spPr>
          <a:xfrm>
            <a:off x="10600267" y="2599261"/>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8" name="Google Shape;128;p37"/>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9" name="Shape 129"/>
        <p:cNvGrpSpPr/>
        <p:nvPr/>
      </p:nvGrpSpPr>
      <p:grpSpPr>
        <a:xfrm>
          <a:off x="0" y="0"/>
          <a:ext cx="0" cy="0"/>
          <a:chOff x="0" y="0"/>
          <a:chExt cx="0" cy="0"/>
        </a:xfrm>
      </p:grpSpPr>
      <p:sp>
        <p:nvSpPr>
          <p:cNvPr id="130" name="Google Shape;130;p38"/>
          <p:cNvSpPr txBox="1"/>
          <p:nvPr>
            <p:ph type="title"/>
          </p:nvPr>
        </p:nvSpPr>
        <p:spPr>
          <a:xfrm>
            <a:off x="1295401" y="982132"/>
            <a:ext cx="9609666" cy="2243668"/>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8"/>
          <p:cNvSpPr txBox="1"/>
          <p:nvPr>
            <p:ph idx="1" type="body"/>
          </p:nvPr>
        </p:nvSpPr>
        <p:spPr>
          <a:xfrm>
            <a:off x="1295401" y="3630168"/>
            <a:ext cx="9609668" cy="841248"/>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3220"/>
              <a:buNone/>
              <a:defRPr sz="2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2" name="Google Shape;132;p38"/>
          <p:cNvSpPr txBox="1"/>
          <p:nvPr>
            <p:ph idx="2" type="body"/>
          </p:nvPr>
        </p:nvSpPr>
        <p:spPr>
          <a:xfrm>
            <a:off x="1295400" y="4470399"/>
            <a:ext cx="9609670" cy="1405467"/>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070"/>
              <a:buNone/>
              <a:defRPr sz="18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133" name="Google Shape;133;p3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36" name="Google Shape;136;p38"/>
          <p:cNvCxnSpPr/>
          <p:nvPr/>
        </p:nvCxnSpPr>
        <p:spPr>
          <a:xfrm>
            <a:off x="1396169" y="3429000"/>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7" name="Shape 137"/>
        <p:cNvGrpSpPr/>
        <p:nvPr/>
      </p:nvGrpSpPr>
      <p:grpSpPr>
        <a:xfrm>
          <a:off x="0" y="0"/>
          <a:ext cx="0" cy="0"/>
          <a:chOff x="0" y="0"/>
          <a:chExt cx="0" cy="0"/>
        </a:xfrm>
      </p:grpSpPr>
      <p:sp>
        <p:nvSpPr>
          <p:cNvPr id="138" name="Google Shape;138;p3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39"/>
          <p:cNvSpPr txBox="1"/>
          <p:nvPr>
            <p:ph idx="1" type="body"/>
          </p:nvPr>
        </p:nvSpPr>
        <p:spPr>
          <a:xfrm rot="5400000">
            <a:off x="4436531" y="-584198"/>
            <a:ext cx="3318936" cy="960119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0" name="Google Shape;140;p3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43" name="Google Shape;143;p3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40"/>
          <p:cNvSpPr txBox="1"/>
          <p:nvPr>
            <p:ph type="title"/>
          </p:nvPr>
        </p:nvSpPr>
        <p:spPr>
          <a:xfrm rot="5400000">
            <a:off x="7497936" y="2483551"/>
            <a:ext cx="4893735" cy="189089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40"/>
          <p:cNvSpPr txBox="1"/>
          <p:nvPr>
            <p:ph idx="1" type="body"/>
          </p:nvPr>
        </p:nvSpPr>
        <p:spPr>
          <a:xfrm rot="5400000">
            <a:off x="2565043" y="-287514"/>
            <a:ext cx="4893734" cy="743302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147" name="Google Shape;147;p4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4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50" name="Google Shape;150;p40"/>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cxnSp>
        <p:nvCxnSpPr>
          <p:cNvPr id="33" name="Google Shape;33;p25"/>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34" name="Google Shape;34;p2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36" name="Google Shape;36;p25"/>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cxnSp>
        <p:nvCxnSpPr>
          <p:cNvPr id="40" name="Google Shape;40;p26"/>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
        <p:nvSpPr>
          <p:cNvPr id="41" name="Google Shape;41;p2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3" name="Google Shape;43;p26"/>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44" name="Google Shape;44;p26"/>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27"/>
          <p:cNvSpPr txBox="1"/>
          <p:nvPr>
            <p:ph type="title"/>
          </p:nvPr>
        </p:nvSpPr>
        <p:spPr>
          <a:xfrm>
            <a:off x="2015069" y="1752606"/>
            <a:ext cx="8158688" cy="1822514"/>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4400"/>
              <a:buFont typeface="Garamond"/>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7"/>
          <p:cNvSpPr txBox="1"/>
          <p:nvPr>
            <p:ph idx="1" type="body"/>
          </p:nvPr>
        </p:nvSpPr>
        <p:spPr>
          <a:xfrm>
            <a:off x="2015067" y="3846051"/>
            <a:ext cx="8158690" cy="954547"/>
          </a:xfrm>
          <a:prstGeom prst="rect">
            <a:avLst/>
          </a:prstGeom>
          <a:noFill/>
          <a:ln>
            <a:noFill/>
          </a:ln>
        </p:spPr>
        <p:txBody>
          <a:bodyPr anchorCtr="0" anchor="t" bIns="45700" lIns="91425" spcFirstLastPara="1" rIns="91425" wrap="square" tIns="45700">
            <a:normAutofit/>
          </a:bodyPr>
          <a:lstStyle>
            <a:lvl1pPr indent="-228600" lvl="0" marL="457200" algn="ctr">
              <a:spcBef>
                <a:spcPts val="480"/>
              </a:spcBef>
              <a:spcAft>
                <a:spcPts val="0"/>
              </a:spcAft>
              <a:buSzPts val="2760"/>
              <a:buNone/>
              <a:defRPr sz="2400">
                <a:solidFill>
                  <a:schemeClr val="dk1"/>
                </a:solidFill>
              </a:defRPr>
            </a:lvl1pPr>
            <a:lvl2pPr indent="-228600" lvl="1" marL="914400" algn="l">
              <a:spcBef>
                <a:spcPts val="600"/>
              </a:spcBef>
              <a:spcAft>
                <a:spcPts val="0"/>
              </a:spcAft>
              <a:buSzPts val="2070"/>
              <a:buNone/>
              <a:defRPr sz="1800">
                <a:solidFill>
                  <a:srgbClr val="888888"/>
                </a:solidFill>
              </a:defRPr>
            </a:lvl2pPr>
            <a:lvl3pPr indent="-228600" lvl="2" marL="1371600" algn="l">
              <a:spcBef>
                <a:spcPts val="600"/>
              </a:spcBef>
              <a:spcAft>
                <a:spcPts val="0"/>
              </a:spcAft>
              <a:buSzPts val="1840"/>
              <a:buNone/>
              <a:defRPr sz="1600">
                <a:solidFill>
                  <a:srgbClr val="888888"/>
                </a:solidFill>
              </a:defRPr>
            </a:lvl3pPr>
            <a:lvl4pPr indent="-228600" lvl="3" marL="1828800" algn="l">
              <a:spcBef>
                <a:spcPts val="600"/>
              </a:spcBef>
              <a:spcAft>
                <a:spcPts val="0"/>
              </a:spcAft>
              <a:buSzPts val="1610"/>
              <a:buNone/>
              <a:defRPr sz="1400">
                <a:solidFill>
                  <a:srgbClr val="888888"/>
                </a:solidFill>
              </a:defRPr>
            </a:lvl4pPr>
            <a:lvl5pPr indent="-228600" lvl="4" marL="2286000" algn="l">
              <a:spcBef>
                <a:spcPts val="600"/>
              </a:spcBef>
              <a:spcAft>
                <a:spcPts val="0"/>
              </a:spcAft>
              <a:buSzPts val="1610"/>
              <a:buNone/>
              <a:defRPr sz="1400">
                <a:solidFill>
                  <a:srgbClr val="888888"/>
                </a:solidFill>
              </a:defRPr>
            </a:lvl5pPr>
            <a:lvl6pPr indent="-228600" lvl="5" marL="2743200" algn="l">
              <a:spcBef>
                <a:spcPts val="600"/>
              </a:spcBef>
              <a:spcAft>
                <a:spcPts val="0"/>
              </a:spcAft>
              <a:buSzPts val="1610"/>
              <a:buNone/>
              <a:defRPr sz="1400">
                <a:solidFill>
                  <a:srgbClr val="888888"/>
                </a:solidFill>
              </a:defRPr>
            </a:lvl6pPr>
            <a:lvl7pPr indent="-228600" lvl="6" marL="3200400" algn="l">
              <a:spcBef>
                <a:spcPts val="600"/>
              </a:spcBef>
              <a:spcAft>
                <a:spcPts val="0"/>
              </a:spcAft>
              <a:buSzPts val="1610"/>
              <a:buNone/>
              <a:defRPr sz="1400">
                <a:solidFill>
                  <a:srgbClr val="888888"/>
                </a:solidFill>
              </a:defRPr>
            </a:lvl7pPr>
            <a:lvl8pPr indent="-228600" lvl="7" marL="3657600" algn="l">
              <a:spcBef>
                <a:spcPts val="600"/>
              </a:spcBef>
              <a:spcAft>
                <a:spcPts val="0"/>
              </a:spcAft>
              <a:buSzPts val="1610"/>
              <a:buNone/>
              <a:defRPr sz="1400">
                <a:solidFill>
                  <a:srgbClr val="888888"/>
                </a:solidFill>
              </a:defRPr>
            </a:lvl8pPr>
            <a:lvl9pPr indent="-228600" lvl="8" marL="4114800" algn="l">
              <a:spcBef>
                <a:spcPts val="600"/>
              </a:spcBef>
              <a:spcAft>
                <a:spcPts val="600"/>
              </a:spcAft>
              <a:buSzPts val="1610"/>
              <a:buNone/>
              <a:defRPr sz="1400">
                <a:solidFill>
                  <a:srgbClr val="888888"/>
                </a:solidFill>
              </a:defRPr>
            </a:lvl9pPr>
          </a:lstStyle>
          <a:p/>
        </p:txBody>
      </p:sp>
      <p:sp>
        <p:nvSpPr>
          <p:cNvPr id="50" name="Google Shape;50;p27"/>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7"/>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27"/>
          <p:cNvCxnSpPr/>
          <p:nvPr/>
        </p:nvCxnSpPr>
        <p:spPr>
          <a:xfrm>
            <a:off x="2012723" y="3710585"/>
            <a:ext cx="816338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2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4400"/>
              <a:buFont typeface="Garamond"/>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 type="body"/>
          </p:nvPr>
        </p:nvSpPr>
        <p:spPr>
          <a:xfrm>
            <a:off x="129540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7" name="Google Shape;57;p28"/>
          <p:cNvSpPr txBox="1"/>
          <p:nvPr>
            <p:ph idx="2" type="body"/>
          </p:nvPr>
        </p:nvSpPr>
        <p:spPr>
          <a:xfrm>
            <a:off x="129540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58" name="Google Shape;58;p28"/>
          <p:cNvSpPr txBox="1"/>
          <p:nvPr>
            <p:ph idx="3" type="body"/>
          </p:nvPr>
        </p:nvSpPr>
        <p:spPr>
          <a:xfrm>
            <a:off x="6180670" y="2658533"/>
            <a:ext cx="4718304" cy="576262"/>
          </a:xfrm>
          <a:prstGeom prst="rect">
            <a:avLst/>
          </a:prstGeom>
          <a:noFill/>
          <a:ln>
            <a:noFill/>
          </a:ln>
        </p:spPr>
        <p:txBody>
          <a:bodyPr anchorCtr="0" anchor="b" bIns="45700" lIns="91425" spcFirstLastPara="1" rIns="91425" wrap="square" tIns="45700">
            <a:noAutofit/>
          </a:bodyPr>
          <a:lstStyle>
            <a:lvl1pPr indent="-228600" lvl="0" marL="457200" algn="l">
              <a:spcBef>
                <a:spcPts val="672"/>
              </a:spcBef>
              <a:spcAft>
                <a:spcPts val="0"/>
              </a:spcAft>
              <a:buSzPts val="3220"/>
              <a:buNone/>
              <a:defRPr b="0" sz="2800">
                <a:solidFill>
                  <a:schemeClr val="accent1"/>
                </a:solidFill>
              </a:defRPr>
            </a:lvl1pPr>
            <a:lvl2pPr indent="-228600" lvl="1" marL="914400" algn="l">
              <a:spcBef>
                <a:spcPts val="600"/>
              </a:spcBef>
              <a:spcAft>
                <a:spcPts val="0"/>
              </a:spcAft>
              <a:buSzPts val="2300"/>
              <a:buNone/>
              <a:defRPr b="1" sz="2000"/>
            </a:lvl2pPr>
            <a:lvl3pPr indent="-228600" lvl="2" marL="1371600" algn="l">
              <a:spcBef>
                <a:spcPts val="600"/>
              </a:spcBef>
              <a:spcAft>
                <a:spcPts val="0"/>
              </a:spcAft>
              <a:buSzPts val="2070"/>
              <a:buNone/>
              <a:defRPr b="1" sz="1800"/>
            </a:lvl3pPr>
            <a:lvl4pPr indent="-228600" lvl="3" marL="1828800" algn="l">
              <a:spcBef>
                <a:spcPts val="600"/>
              </a:spcBef>
              <a:spcAft>
                <a:spcPts val="0"/>
              </a:spcAft>
              <a:buSzPts val="1840"/>
              <a:buNone/>
              <a:defRPr b="1" sz="1600"/>
            </a:lvl4pPr>
            <a:lvl5pPr indent="-228600" lvl="4" marL="2286000" algn="l">
              <a:spcBef>
                <a:spcPts val="600"/>
              </a:spcBef>
              <a:spcAft>
                <a:spcPts val="0"/>
              </a:spcAft>
              <a:buSzPts val="1840"/>
              <a:buNone/>
              <a:defRPr b="1" sz="1600"/>
            </a:lvl5pPr>
            <a:lvl6pPr indent="-228600" lvl="5" marL="2743200" algn="l">
              <a:spcBef>
                <a:spcPts val="600"/>
              </a:spcBef>
              <a:spcAft>
                <a:spcPts val="0"/>
              </a:spcAft>
              <a:buSzPts val="1840"/>
              <a:buNone/>
              <a:defRPr b="1" sz="1600"/>
            </a:lvl6pPr>
            <a:lvl7pPr indent="-228600" lvl="6" marL="3200400" algn="l">
              <a:spcBef>
                <a:spcPts val="600"/>
              </a:spcBef>
              <a:spcAft>
                <a:spcPts val="0"/>
              </a:spcAft>
              <a:buSzPts val="1840"/>
              <a:buNone/>
              <a:defRPr b="1" sz="1600"/>
            </a:lvl7pPr>
            <a:lvl8pPr indent="-228600" lvl="7" marL="3657600" algn="l">
              <a:spcBef>
                <a:spcPts val="600"/>
              </a:spcBef>
              <a:spcAft>
                <a:spcPts val="0"/>
              </a:spcAft>
              <a:buSzPts val="1840"/>
              <a:buNone/>
              <a:defRPr b="1" sz="1600"/>
            </a:lvl8pPr>
            <a:lvl9pPr indent="-228600" lvl="8" marL="4114800" algn="l">
              <a:spcBef>
                <a:spcPts val="600"/>
              </a:spcBef>
              <a:spcAft>
                <a:spcPts val="600"/>
              </a:spcAft>
              <a:buSzPts val="1840"/>
              <a:buNone/>
              <a:defRPr b="1" sz="1600"/>
            </a:lvl9pPr>
          </a:lstStyle>
          <a:p/>
        </p:txBody>
      </p:sp>
      <p:sp>
        <p:nvSpPr>
          <p:cNvPr id="59" name="Google Shape;59;p28"/>
          <p:cNvSpPr txBox="1"/>
          <p:nvPr>
            <p:ph idx="4" type="body"/>
          </p:nvPr>
        </p:nvSpPr>
        <p:spPr>
          <a:xfrm>
            <a:off x="6180670" y="3243262"/>
            <a:ext cx="4718304" cy="2632605"/>
          </a:xfrm>
          <a:prstGeom prst="rect">
            <a:avLst/>
          </a:prstGeom>
          <a:noFill/>
          <a:ln>
            <a:noFill/>
          </a:ln>
        </p:spPr>
        <p:txBody>
          <a:bodyPr anchorCtr="0" anchor="t"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60" name="Google Shape;60;p28"/>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8"/>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8"/>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3" name="Google Shape;63;p28"/>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2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262626"/>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9"/>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29"/>
          <p:cNvCxnSpPr/>
          <p:nvPr/>
        </p:nvCxnSpPr>
        <p:spPr>
          <a:xfrm>
            <a:off x="1396169" y="2421466"/>
            <a:ext cx="94072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30"/>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0"/>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31"/>
          <p:cNvSpPr txBox="1"/>
          <p:nvPr>
            <p:ph type="title"/>
          </p:nvPr>
        </p:nvSpPr>
        <p:spPr>
          <a:xfrm>
            <a:off x="1293811" y="1388534"/>
            <a:ext cx="3718455"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400"/>
              <a:buFont typeface="Garamond"/>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 type="body"/>
          </p:nvPr>
        </p:nvSpPr>
        <p:spPr>
          <a:xfrm>
            <a:off x="5418668" y="982131"/>
            <a:ext cx="5469466" cy="4893735"/>
          </a:xfrm>
          <a:prstGeom prst="rect">
            <a:avLst/>
          </a:prstGeom>
          <a:noFill/>
          <a:ln>
            <a:noFill/>
          </a:ln>
        </p:spPr>
        <p:txBody>
          <a:bodyPr anchorCtr="0" anchor="ctr" bIns="45700" lIns="91425" spcFirstLastPara="1" rIns="91425" wrap="square" tIns="45700">
            <a:normAutofit/>
          </a:bodyPr>
          <a:lstStyle>
            <a:lvl1pPr indent="-360045" lvl="0" marL="457200" algn="l">
              <a:spcBef>
                <a:spcPts val="360"/>
              </a:spcBef>
              <a:spcAft>
                <a:spcPts val="0"/>
              </a:spcAft>
              <a:buSzPts val="2070"/>
              <a:buChar char="•"/>
              <a:defRPr/>
            </a:lvl1pPr>
            <a:lvl2pPr indent="-360044" lvl="1" marL="914400" algn="l">
              <a:spcBef>
                <a:spcPts val="600"/>
              </a:spcBef>
              <a:spcAft>
                <a:spcPts val="0"/>
              </a:spcAft>
              <a:buSzPts val="2070"/>
              <a:buChar char="•"/>
              <a:defRPr/>
            </a:lvl2pPr>
            <a:lvl3pPr indent="-360044" lvl="2" marL="1371600" algn="l">
              <a:spcBef>
                <a:spcPts val="600"/>
              </a:spcBef>
              <a:spcAft>
                <a:spcPts val="0"/>
              </a:spcAft>
              <a:buSzPts val="2070"/>
              <a:buChar char="•"/>
              <a:defRPr/>
            </a:lvl3pPr>
            <a:lvl4pPr indent="-360044" lvl="3" marL="1828800" algn="l">
              <a:spcBef>
                <a:spcPts val="600"/>
              </a:spcBef>
              <a:spcAft>
                <a:spcPts val="0"/>
              </a:spcAft>
              <a:buSzPts val="2070"/>
              <a:buChar char="•"/>
              <a:defRPr/>
            </a:lvl4pPr>
            <a:lvl5pPr indent="-360045" lvl="4" marL="2286000" algn="l">
              <a:spcBef>
                <a:spcPts val="600"/>
              </a:spcBef>
              <a:spcAft>
                <a:spcPts val="0"/>
              </a:spcAft>
              <a:buSzPts val="2070"/>
              <a:buChar char="•"/>
              <a:defRPr/>
            </a:lvl5pPr>
            <a:lvl6pPr indent="-360045" lvl="5" marL="2743200" algn="l">
              <a:spcBef>
                <a:spcPts val="600"/>
              </a:spcBef>
              <a:spcAft>
                <a:spcPts val="0"/>
              </a:spcAft>
              <a:buSzPts val="2070"/>
              <a:buChar char="•"/>
              <a:defRPr/>
            </a:lvl6pPr>
            <a:lvl7pPr indent="-360045" lvl="6" marL="3200400" algn="l">
              <a:spcBef>
                <a:spcPts val="600"/>
              </a:spcBef>
              <a:spcAft>
                <a:spcPts val="0"/>
              </a:spcAft>
              <a:buSzPts val="2070"/>
              <a:buChar char="•"/>
              <a:defRPr/>
            </a:lvl7pPr>
            <a:lvl8pPr indent="-360045" lvl="7" marL="3657600" algn="l">
              <a:spcBef>
                <a:spcPts val="600"/>
              </a:spcBef>
              <a:spcAft>
                <a:spcPts val="0"/>
              </a:spcAft>
              <a:buSzPts val="2070"/>
              <a:buChar char="•"/>
              <a:defRPr/>
            </a:lvl8pPr>
            <a:lvl9pPr indent="-360045" lvl="8" marL="4114800" algn="l">
              <a:spcBef>
                <a:spcPts val="600"/>
              </a:spcBef>
              <a:spcAft>
                <a:spcPts val="600"/>
              </a:spcAft>
              <a:buSzPts val="2070"/>
              <a:buChar char="•"/>
              <a:defRPr/>
            </a:lvl9pPr>
          </a:lstStyle>
          <a:p/>
        </p:txBody>
      </p:sp>
      <p:sp>
        <p:nvSpPr>
          <p:cNvPr id="77" name="Google Shape;77;p31"/>
          <p:cNvSpPr txBox="1"/>
          <p:nvPr>
            <p:ph idx="2" type="body"/>
          </p:nvPr>
        </p:nvSpPr>
        <p:spPr>
          <a:xfrm>
            <a:off x="1293811" y="3031065"/>
            <a:ext cx="3718455" cy="2438404"/>
          </a:xfrm>
          <a:prstGeom prst="rect">
            <a:avLst/>
          </a:prstGeom>
          <a:noFill/>
          <a:ln>
            <a:noFill/>
          </a:ln>
        </p:spPr>
        <p:txBody>
          <a:bodyPr anchorCtr="0" anchor="t" bIns="45700" lIns="91425" spcFirstLastPara="1" rIns="91425" wrap="square" tIns="45700">
            <a:normAutofit/>
          </a:bodyPr>
          <a:lstStyle>
            <a:lvl1pPr indent="-228600" lvl="0" marL="457200" algn="ctr">
              <a:spcBef>
                <a:spcPts val="320"/>
              </a:spcBef>
              <a:spcAft>
                <a:spcPts val="0"/>
              </a:spcAft>
              <a:buSzPts val="1840"/>
              <a:buNone/>
              <a:defRPr sz="16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78" name="Google Shape;78;p31"/>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1"/>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1"/>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31"/>
          <p:cNvCxnSpPr/>
          <p:nvPr/>
        </p:nvCxnSpPr>
        <p:spPr>
          <a:xfrm>
            <a:off x="1396169" y="2912533"/>
            <a:ext cx="3514498"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32"/>
          <p:cNvSpPr txBox="1"/>
          <p:nvPr>
            <p:ph type="title"/>
          </p:nvPr>
        </p:nvSpPr>
        <p:spPr>
          <a:xfrm>
            <a:off x="1295399" y="1883832"/>
            <a:ext cx="6241816"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rgbClr val="262626"/>
              </a:buClr>
              <a:buSzPts val="2800"/>
              <a:buFont typeface="Garamond"/>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2"/>
          <p:cNvSpPr/>
          <p:nvPr>
            <p:ph idx="2" type="pic"/>
          </p:nvPr>
        </p:nvSpPr>
        <p:spPr>
          <a:xfrm>
            <a:off x="8094831" y="1041400"/>
            <a:ext cx="3063347" cy="47752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5" name="Google Shape;85;p32"/>
          <p:cNvSpPr txBox="1"/>
          <p:nvPr>
            <p:ph idx="1" type="body"/>
          </p:nvPr>
        </p:nvSpPr>
        <p:spPr>
          <a:xfrm>
            <a:off x="1295399" y="3255432"/>
            <a:ext cx="6241816" cy="1828800"/>
          </a:xfrm>
          <a:prstGeom prst="rect">
            <a:avLst/>
          </a:prstGeom>
          <a:noFill/>
          <a:ln>
            <a:noFill/>
          </a:ln>
        </p:spPr>
        <p:txBody>
          <a:bodyPr anchorCtr="0" anchor="t" bIns="45700" lIns="91425" spcFirstLastPara="1" rIns="91425" wrap="square" tIns="45700">
            <a:normAutofit/>
          </a:bodyPr>
          <a:lstStyle>
            <a:lvl1pPr indent="-228600" lvl="0" marL="457200" algn="ctr">
              <a:spcBef>
                <a:spcPts val="360"/>
              </a:spcBef>
              <a:spcAft>
                <a:spcPts val="0"/>
              </a:spcAft>
              <a:buSzPts val="2070"/>
              <a:buNone/>
              <a:defRPr sz="1800"/>
            </a:lvl1pPr>
            <a:lvl2pPr indent="-228600" lvl="1" marL="914400" algn="l">
              <a:spcBef>
                <a:spcPts val="600"/>
              </a:spcBef>
              <a:spcAft>
                <a:spcPts val="0"/>
              </a:spcAft>
              <a:buSzPts val="1380"/>
              <a:buNone/>
              <a:defRPr sz="1200"/>
            </a:lvl2pPr>
            <a:lvl3pPr indent="-228600" lvl="2" marL="1371600" algn="l">
              <a:spcBef>
                <a:spcPts val="600"/>
              </a:spcBef>
              <a:spcAft>
                <a:spcPts val="0"/>
              </a:spcAft>
              <a:buSzPts val="1150"/>
              <a:buNone/>
              <a:defRPr sz="1000"/>
            </a:lvl3pPr>
            <a:lvl4pPr indent="-228600" lvl="3" marL="1828800" algn="l">
              <a:spcBef>
                <a:spcPts val="600"/>
              </a:spcBef>
              <a:spcAft>
                <a:spcPts val="0"/>
              </a:spcAft>
              <a:buSzPts val="1035"/>
              <a:buNone/>
              <a:defRPr sz="900"/>
            </a:lvl4pPr>
            <a:lvl5pPr indent="-228600" lvl="4" marL="2286000" algn="l">
              <a:spcBef>
                <a:spcPts val="600"/>
              </a:spcBef>
              <a:spcAft>
                <a:spcPts val="0"/>
              </a:spcAft>
              <a:buSzPts val="1035"/>
              <a:buNone/>
              <a:defRPr sz="900"/>
            </a:lvl5pPr>
            <a:lvl6pPr indent="-228600" lvl="5" marL="2743200" algn="l">
              <a:spcBef>
                <a:spcPts val="600"/>
              </a:spcBef>
              <a:spcAft>
                <a:spcPts val="0"/>
              </a:spcAft>
              <a:buSzPts val="1035"/>
              <a:buNone/>
              <a:defRPr sz="900"/>
            </a:lvl6pPr>
            <a:lvl7pPr indent="-228600" lvl="6" marL="3200400" algn="l">
              <a:spcBef>
                <a:spcPts val="600"/>
              </a:spcBef>
              <a:spcAft>
                <a:spcPts val="0"/>
              </a:spcAft>
              <a:buSzPts val="1035"/>
              <a:buNone/>
              <a:defRPr sz="900"/>
            </a:lvl7pPr>
            <a:lvl8pPr indent="-228600" lvl="7" marL="3657600" algn="l">
              <a:spcBef>
                <a:spcPts val="600"/>
              </a:spcBef>
              <a:spcAft>
                <a:spcPts val="0"/>
              </a:spcAft>
              <a:buSzPts val="1035"/>
              <a:buNone/>
              <a:defRPr sz="900"/>
            </a:lvl8pPr>
            <a:lvl9pPr indent="-228600" lvl="8" marL="4114800" algn="l">
              <a:spcBef>
                <a:spcPts val="600"/>
              </a:spcBef>
              <a:spcAft>
                <a:spcPts val="600"/>
              </a:spcAft>
              <a:buSzPts val="1035"/>
              <a:buNone/>
              <a:defRPr sz="900"/>
            </a:lvl9pPr>
          </a:lstStyle>
          <a:p/>
        </p:txBody>
      </p:sp>
      <p:sp>
        <p:nvSpPr>
          <p:cNvPr id="86" name="Google Shape;86;p32"/>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32"/>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2"/>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3.jp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grpSp>
        <p:nvGrpSpPr>
          <p:cNvPr id="10" name="Google Shape;10;p23"/>
          <p:cNvGrpSpPr/>
          <p:nvPr/>
        </p:nvGrpSpPr>
        <p:grpSpPr>
          <a:xfrm>
            <a:off x="-15736" y="0"/>
            <a:ext cx="12229962" cy="6856214"/>
            <a:chOff x="-15736" y="0"/>
            <a:chExt cx="12229962" cy="6856214"/>
          </a:xfrm>
        </p:grpSpPr>
        <p:pic>
          <p:nvPicPr>
            <p:cNvPr descr="HD-PanelContent.png" id="11" name="Google Shape;11;p2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 name="Google Shape;12;p23"/>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DRibbonContent-UniformTrim.png" id="13" name="Google Shape;13;p23"/>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4" name="Google Shape;14;p23"/>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5" name="Google Shape;15;p2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2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lvl1pPr indent="-403860" lvl="0" marL="457200" marR="0" rtl="0" algn="l">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7" name="Google Shape;17;p23"/>
          <p:cNvSpPr txBox="1"/>
          <p:nvPr>
            <p:ph idx="10" type="dt"/>
          </p:nvPr>
        </p:nvSpPr>
        <p:spPr>
          <a:xfrm>
            <a:off x="8677501" y="5969000"/>
            <a:ext cx="1600200" cy="2794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8" name="Google Shape;18;p23"/>
          <p:cNvSpPr txBox="1"/>
          <p:nvPr>
            <p:ph idx="11" type="ftr"/>
          </p:nvPr>
        </p:nvSpPr>
        <p:spPr>
          <a:xfrm>
            <a:off x="1295401" y="5969000"/>
            <a:ext cx="7305900" cy="279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Garamond"/>
                <a:ea typeface="Garamond"/>
                <a:cs typeface="Garamond"/>
                <a:sym typeface="Garamond"/>
              </a:defRPr>
            </a:lvl1pPr>
            <a:lvl2pPr lvl="1"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2pPr>
            <a:lvl3pPr lvl="2"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3pPr>
            <a:lvl4pPr lvl="3"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4pPr>
            <a:lvl5pPr lvl="4"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5pPr>
            <a:lvl6pPr lvl="5"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6pPr>
            <a:lvl7pPr lvl="6"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7pPr>
            <a:lvl8pPr lvl="7"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8pPr>
            <a:lvl9pPr lvl="8" marR="0" rtl="0" algn="l">
              <a:spcBef>
                <a:spcPts val="0"/>
              </a:spcBef>
              <a:spcAft>
                <a:spcPts val="0"/>
              </a:spcAft>
              <a:buSzPts val="1400"/>
              <a:buNone/>
              <a:defRPr b="0" i="0" sz="1800" u="none" cap="none" strike="noStrike">
                <a:solidFill>
                  <a:schemeClr val="dk1"/>
                </a:solidFill>
                <a:latin typeface="Garamond"/>
                <a:ea typeface="Garamond"/>
                <a:cs typeface="Garamond"/>
                <a:sym typeface="Garamond"/>
              </a:defRPr>
            </a:lvl9pPr>
          </a:lstStyle>
          <a:p/>
        </p:txBody>
      </p:sp>
      <p:sp>
        <p:nvSpPr>
          <p:cNvPr id="19" name="Google Shape;19;p23"/>
          <p:cNvSpPr txBox="1"/>
          <p:nvPr>
            <p:ph idx="12" type="sldNum"/>
          </p:nvPr>
        </p:nvSpPr>
        <p:spPr>
          <a:xfrm>
            <a:off x="10353901" y="5969000"/>
            <a:ext cx="542697" cy="279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Garamond"/>
                <a:ea typeface="Garamond"/>
                <a:cs typeface="Garamond"/>
                <a:sym typeface="Garamond"/>
              </a:defRPr>
            </a:lvl1pPr>
            <a:lvl2pPr indent="0" lvl="1" marL="0" marR="0" rtl="0" algn="r">
              <a:spcBef>
                <a:spcPts val="0"/>
              </a:spcBef>
              <a:buNone/>
              <a:defRPr b="0" i="0" sz="1000" u="none" cap="none" strike="noStrike">
                <a:solidFill>
                  <a:schemeClr val="dk1"/>
                </a:solidFill>
                <a:latin typeface="Garamond"/>
                <a:ea typeface="Garamond"/>
                <a:cs typeface="Garamond"/>
                <a:sym typeface="Garamond"/>
              </a:defRPr>
            </a:lvl2pPr>
            <a:lvl3pPr indent="0" lvl="2" marL="0" marR="0" rtl="0" algn="r">
              <a:spcBef>
                <a:spcPts val="0"/>
              </a:spcBef>
              <a:buNone/>
              <a:defRPr b="0" i="0" sz="1000" u="none" cap="none" strike="noStrike">
                <a:solidFill>
                  <a:schemeClr val="dk1"/>
                </a:solidFill>
                <a:latin typeface="Garamond"/>
                <a:ea typeface="Garamond"/>
                <a:cs typeface="Garamond"/>
                <a:sym typeface="Garamond"/>
              </a:defRPr>
            </a:lvl3pPr>
            <a:lvl4pPr indent="0" lvl="3" marL="0" marR="0" rtl="0" algn="r">
              <a:spcBef>
                <a:spcPts val="0"/>
              </a:spcBef>
              <a:buNone/>
              <a:defRPr b="0" i="0" sz="1000" u="none" cap="none" strike="noStrike">
                <a:solidFill>
                  <a:schemeClr val="dk1"/>
                </a:solidFill>
                <a:latin typeface="Garamond"/>
                <a:ea typeface="Garamond"/>
                <a:cs typeface="Garamond"/>
                <a:sym typeface="Garamond"/>
              </a:defRPr>
            </a:lvl4pPr>
            <a:lvl5pPr indent="0" lvl="4" marL="0" marR="0" rtl="0" algn="r">
              <a:spcBef>
                <a:spcPts val="0"/>
              </a:spcBef>
              <a:buNone/>
              <a:defRPr b="0" i="0" sz="1000" u="none" cap="none" strike="noStrike">
                <a:solidFill>
                  <a:schemeClr val="dk1"/>
                </a:solidFill>
                <a:latin typeface="Garamond"/>
                <a:ea typeface="Garamond"/>
                <a:cs typeface="Garamond"/>
                <a:sym typeface="Garamond"/>
              </a:defRPr>
            </a:lvl5pPr>
            <a:lvl6pPr indent="0" lvl="5" marL="0" marR="0" rtl="0" algn="r">
              <a:spcBef>
                <a:spcPts val="0"/>
              </a:spcBef>
              <a:buNone/>
              <a:defRPr b="0" i="0" sz="1000" u="none" cap="none" strike="noStrike">
                <a:solidFill>
                  <a:schemeClr val="dk1"/>
                </a:solidFill>
                <a:latin typeface="Garamond"/>
                <a:ea typeface="Garamond"/>
                <a:cs typeface="Garamond"/>
                <a:sym typeface="Garamond"/>
              </a:defRPr>
            </a:lvl6pPr>
            <a:lvl7pPr indent="0" lvl="6" marL="0" marR="0" rtl="0" algn="r">
              <a:spcBef>
                <a:spcPts val="0"/>
              </a:spcBef>
              <a:buNone/>
              <a:defRPr b="0" i="0" sz="1000" u="none" cap="none" strike="noStrike">
                <a:solidFill>
                  <a:schemeClr val="dk1"/>
                </a:solidFill>
                <a:latin typeface="Garamond"/>
                <a:ea typeface="Garamond"/>
                <a:cs typeface="Garamond"/>
                <a:sym typeface="Garamond"/>
              </a:defRPr>
            </a:lvl7pPr>
            <a:lvl8pPr indent="0" lvl="7" marL="0" marR="0" rtl="0" algn="r">
              <a:spcBef>
                <a:spcPts val="0"/>
              </a:spcBef>
              <a:buNone/>
              <a:defRPr b="0" i="0" sz="1000" u="none" cap="none" strike="noStrike">
                <a:solidFill>
                  <a:schemeClr val="dk1"/>
                </a:solidFill>
                <a:latin typeface="Garamond"/>
                <a:ea typeface="Garamond"/>
                <a:cs typeface="Garamond"/>
                <a:sym typeface="Garamond"/>
              </a:defRPr>
            </a:lvl8pPr>
            <a:lvl9pPr indent="0" lvl="8" marL="0" marR="0" rtl="0" algn="r">
              <a:spcBef>
                <a:spcPts val="0"/>
              </a:spcBef>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hyperlink" Target="https://www.who.int/news-room/fact-sheets/detail/diabetes" TargetMode="External"/><Relationship Id="rId5" Type="http://schemas.openxmlformats.org/officeDocument/2006/relationships/hyperlink" Target="https://www.researchgate.net/publication/388123356_Machine_Learning_in_Predictive_Modelling_Addressing_Chronic_Disease_Management_through_Optimized_Healthcare_Processes" TargetMode="External"/><Relationship Id="rId6" Type="http://schemas.openxmlformats.org/officeDocument/2006/relationships/hyperlink" Target="https://doi.org/10.2991/jegh.k.191028.0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1"/>
          <p:cNvSpPr txBox="1"/>
          <p:nvPr>
            <p:ph type="ctrTitle"/>
          </p:nvPr>
        </p:nvSpPr>
        <p:spPr>
          <a:xfrm>
            <a:off x="2692398" y="1871131"/>
            <a:ext cx="6815669" cy="1557869"/>
          </a:xfrm>
          <a:prstGeom prst="rect">
            <a:avLst/>
          </a:prstGeom>
          <a:solidFill>
            <a:schemeClr val="lt1"/>
          </a:solid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Times New Roman"/>
              <a:buNone/>
            </a:pPr>
            <a:r>
              <a:rPr b="1" lang="en-US" sz="3600">
                <a:latin typeface="Times New Roman"/>
                <a:ea typeface="Times New Roman"/>
                <a:cs typeface="Times New Roman"/>
                <a:sym typeface="Times New Roman"/>
              </a:rPr>
              <a:t>Predicting Diabetes: A Comparative Study of Machine Learning Algorithms for Classification</a:t>
            </a:r>
            <a:endParaRPr/>
          </a:p>
        </p:txBody>
      </p:sp>
      <p:sp>
        <p:nvSpPr>
          <p:cNvPr id="157" name="Google Shape;157;p1"/>
          <p:cNvSpPr txBox="1"/>
          <p:nvPr>
            <p:ph idx="1" type="subTitle"/>
          </p:nvPr>
        </p:nvSpPr>
        <p:spPr>
          <a:xfrm>
            <a:off x="2692400" y="3657601"/>
            <a:ext cx="6815700" cy="15579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415"/>
              <a:buNone/>
            </a:pPr>
            <a:r>
              <a:rPr b="1" lang="en-US"/>
              <a:t>Name : </a:t>
            </a:r>
            <a:endParaRPr b="1"/>
          </a:p>
          <a:p>
            <a:pPr indent="0" lvl="0" marL="0" rtl="0" algn="l">
              <a:spcBef>
                <a:spcPts val="0"/>
              </a:spcBef>
              <a:spcAft>
                <a:spcPts val="0"/>
              </a:spcAft>
              <a:buSzPts val="2415"/>
              <a:buNone/>
            </a:pPr>
            <a:r>
              <a:rPr b="1" lang="en-US"/>
              <a:t>Hemlatha Kaur Saran</a:t>
            </a:r>
            <a:endParaRPr/>
          </a:p>
          <a:p>
            <a:pPr indent="0" lvl="0" marL="0" rtl="0" algn="l">
              <a:spcBef>
                <a:spcPts val="1020"/>
              </a:spcBef>
              <a:spcAft>
                <a:spcPts val="0"/>
              </a:spcAft>
              <a:buSzPts val="2415"/>
              <a:buNone/>
            </a:pPr>
            <a:r>
              <a:rPr b="1" lang="en-US"/>
              <a:t>Raminder Singh</a:t>
            </a:r>
            <a:endParaRPr b="1"/>
          </a:p>
          <a:p>
            <a:pPr indent="0" lvl="0" marL="0" rtl="0" algn="l">
              <a:spcBef>
                <a:spcPts val="1020"/>
              </a:spcBef>
              <a:spcAft>
                <a:spcPts val="0"/>
              </a:spcAft>
              <a:buSzPts val="2415"/>
              <a:buNone/>
            </a:pPr>
            <a:r>
              <a:rPr b="1" lang="en-US"/>
              <a:t>George David Asirvatharaj</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10"/>
          <p:cNvSpPr/>
          <p:nvPr/>
        </p:nvSpPr>
        <p:spPr>
          <a:xfrm>
            <a:off x="0" y="0"/>
            <a:ext cx="12188952"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aramond"/>
              <a:ea typeface="Garamond"/>
              <a:cs typeface="Garamond"/>
              <a:sym typeface="Garamond"/>
            </a:endParaRPr>
          </a:p>
        </p:txBody>
      </p:sp>
      <p:grpSp>
        <p:nvGrpSpPr>
          <p:cNvPr id="223" name="Google Shape;223;p10"/>
          <p:cNvGrpSpPr/>
          <p:nvPr/>
        </p:nvGrpSpPr>
        <p:grpSpPr>
          <a:xfrm>
            <a:off x="-15736" y="0"/>
            <a:ext cx="12229962" cy="6856214"/>
            <a:chOff x="-15736" y="0"/>
            <a:chExt cx="12229962" cy="6856214"/>
          </a:xfrm>
        </p:grpSpPr>
        <p:pic>
          <p:nvPicPr>
            <p:cNvPr id="224" name="Google Shape;224;p10"/>
            <p:cNvPicPr preferRelativeResize="0"/>
            <p:nvPr/>
          </p:nvPicPr>
          <p:blipFill rotWithShape="1">
            <a:blip r:embed="rId4">
              <a:alphaModFix/>
            </a:blip>
            <a:srcRect b="0" l="0" r="0" t="0"/>
            <a:stretch/>
          </p:blipFill>
          <p:spPr>
            <a:xfrm>
              <a:off x="0" y="0"/>
              <a:ext cx="12188825" cy="6856214"/>
            </a:xfrm>
            <a:prstGeom prst="rect">
              <a:avLst/>
            </a:prstGeom>
            <a:noFill/>
            <a:ln>
              <a:noFill/>
            </a:ln>
          </p:spPr>
        </p:pic>
        <p:sp>
          <p:nvSpPr>
            <p:cNvPr id="225" name="Google Shape;225;p10"/>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aramond"/>
                <a:ea typeface="Garamond"/>
                <a:cs typeface="Garamond"/>
                <a:sym typeface="Garamond"/>
              </a:endParaRPr>
            </a:p>
          </p:txBody>
        </p:sp>
        <p:pic>
          <p:nvPicPr>
            <p:cNvPr id="226" name="Google Shape;226;p10"/>
            <p:cNvPicPr preferRelativeResize="0"/>
            <p:nvPr/>
          </p:nvPicPr>
          <p:blipFill rotWithShape="1">
            <a:blip r:embed="rId5">
              <a:alphaModFix/>
            </a:blip>
            <a:srcRect b="0" l="0" r="0" t="0"/>
            <a:stretch/>
          </p:blipFill>
          <p:spPr>
            <a:xfrm>
              <a:off x="-15736" y="3153832"/>
              <a:ext cx="777240" cy="606425"/>
            </a:xfrm>
            <a:prstGeom prst="rect">
              <a:avLst/>
            </a:prstGeom>
            <a:noFill/>
            <a:ln>
              <a:noFill/>
            </a:ln>
          </p:spPr>
        </p:pic>
        <p:pic>
          <p:nvPicPr>
            <p:cNvPr id="227" name="Google Shape;227;p10"/>
            <p:cNvPicPr preferRelativeResize="0"/>
            <p:nvPr/>
          </p:nvPicPr>
          <p:blipFill rotWithShape="1">
            <a:blip r:embed="rId5">
              <a:alphaModFix/>
            </a:blip>
            <a:srcRect b="0" l="0" r="0" t="0"/>
            <a:stretch/>
          </p:blipFill>
          <p:spPr>
            <a:xfrm>
              <a:off x="11436986" y="3153832"/>
              <a:ext cx="777240" cy="606425"/>
            </a:xfrm>
            <a:prstGeom prst="rect">
              <a:avLst/>
            </a:prstGeom>
            <a:noFill/>
            <a:ln>
              <a:noFill/>
            </a:ln>
          </p:spPr>
        </p:pic>
      </p:grpSp>
      <p:sp>
        <p:nvSpPr>
          <p:cNvPr id="228" name="Google Shape;228;p10"/>
          <p:cNvSpPr txBox="1"/>
          <p:nvPr>
            <p:ph type="title"/>
          </p:nvPr>
        </p:nvSpPr>
        <p:spPr>
          <a:xfrm>
            <a:off x="7535825" y="982132"/>
            <a:ext cx="3360772"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2800"/>
              <a:buFont typeface="Times New Roman"/>
              <a:buNone/>
            </a:pPr>
            <a:r>
              <a:rPr b="1" lang="en-US" sz="2800">
                <a:latin typeface="Times New Roman"/>
                <a:ea typeface="Times New Roman"/>
                <a:cs typeface="Times New Roman"/>
                <a:sym typeface="Times New Roman"/>
              </a:rPr>
              <a:t>Univariate Analysis</a:t>
            </a:r>
            <a:endParaRPr sz="2800"/>
          </a:p>
        </p:txBody>
      </p:sp>
      <p:sp>
        <p:nvSpPr>
          <p:cNvPr id="229" name="Google Shape;229;p10"/>
          <p:cNvSpPr/>
          <p:nvPr/>
        </p:nvSpPr>
        <p:spPr>
          <a:xfrm>
            <a:off x="1092643" y="1092200"/>
            <a:ext cx="5942687" cy="4515104"/>
          </a:xfrm>
          <a:prstGeom prst="rect">
            <a:avLst/>
          </a:prstGeom>
          <a:solidFill>
            <a:schemeClr val="lt1"/>
          </a:solidFill>
          <a:ln cap="flat" cmpd="thickThin" w="571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aramond"/>
              <a:ea typeface="Garamond"/>
              <a:cs typeface="Garamond"/>
              <a:sym typeface="Garamond"/>
            </a:endParaRPr>
          </a:p>
        </p:txBody>
      </p:sp>
      <p:cxnSp>
        <p:nvCxnSpPr>
          <p:cNvPr id="230" name="Google Shape;230;p10"/>
          <p:cNvCxnSpPr/>
          <p:nvPr/>
        </p:nvCxnSpPr>
        <p:spPr>
          <a:xfrm>
            <a:off x="7520089" y="2400639"/>
            <a:ext cx="3376508" cy="0"/>
          </a:xfrm>
          <a:prstGeom prst="straightConnector1">
            <a:avLst/>
          </a:prstGeom>
          <a:noFill/>
          <a:ln cap="flat" cmpd="sng" w="15875">
            <a:solidFill>
              <a:schemeClr val="accent1"/>
            </a:solidFill>
            <a:prstDash val="solid"/>
            <a:round/>
            <a:headEnd len="sm" w="sm" type="none"/>
            <a:tailEnd len="sm" w="sm" type="none"/>
          </a:ln>
        </p:spPr>
      </p:cxnSp>
      <p:sp>
        <p:nvSpPr>
          <p:cNvPr id="231" name="Google Shape;231;p10"/>
          <p:cNvSpPr txBox="1"/>
          <p:nvPr>
            <p:ph idx="1" type="body"/>
          </p:nvPr>
        </p:nvSpPr>
        <p:spPr>
          <a:xfrm>
            <a:off x="7535824" y="2556932"/>
            <a:ext cx="3360771" cy="3318936"/>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spcBef>
                <a:spcPts val="0"/>
              </a:spcBef>
              <a:spcAft>
                <a:spcPts val="0"/>
              </a:spcAft>
              <a:buSzPct val="115000"/>
              <a:buNone/>
            </a:pPr>
            <a:r>
              <a:rPr i="1" lang="en-US" sz="3800">
                <a:latin typeface="Times New Roman"/>
                <a:ea typeface="Times New Roman"/>
                <a:cs typeface="Times New Roman"/>
                <a:sym typeface="Times New Roman"/>
              </a:rPr>
              <a:t>. </a:t>
            </a:r>
            <a:r>
              <a:rPr lang="en-US">
                <a:latin typeface="Times New Roman"/>
                <a:ea typeface="Times New Roman"/>
                <a:cs typeface="Times New Roman"/>
                <a:sym typeface="Times New Roman"/>
              </a:rPr>
              <a:t>The histograms show graphically the number of occurrences of numerical data like age, BMI, HbA1c, and blood glucose levels. The age attribute has a maximum at 50 years, signifying that many of the people would be in middle age. The BMI shows a high peak of 30 that indicates more people are overweight or obese. The concentration of HbA1c level is maximized at 6 with some elevated measurements. The concentration of blood glucose has been highly concentrated between 100 and 150 mg/dL. The distribution of diabetes is very skewed, as the cases of non-diabetes are bigger in number.</a:t>
            </a:r>
            <a:endParaRPr/>
          </a:p>
          <a:p>
            <a:pPr indent="0" lvl="0" marL="0" rtl="0" algn="l">
              <a:spcBef>
                <a:spcPts val="864"/>
              </a:spcBef>
              <a:spcAft>
                <a:spcPts val="0"/>
              </a:spcAft>
              <a:buSzPct val="115000"/>
              <a:buNone/>
            </a:pPr>
            <a:r>
              <a:rPr i="1" lang="en-US">
                <a:latin typeface="Times New Roman"/>
                <a:ea typeface="Times New Roman"/>
                <a:cs typeface="Times New Roman"/>
                <a:sym typeface="Times New Roman"/>
              </a:rPr>
              <a:t>The target variable, diabetes, shows a highly imbalanced distribution with more non-diabetic cases than diabetic ones.</a:t>
            </a:r>
            <a:endParaRPr>
              <a:latin typeface="Times New Roman"/>
              <a:ea typeface="Times New Roman"/>
              <a:cs typeface="Times New Roman"/>
              <a:sym typeface="Times New Roman"/>
            </a:endParaRPr>
          </a:p>
          <a:p>
            <a:pPr indent="0" lvl="0" marL="0" rtl="0" algn="l">
              <a:spcBef>
                <a:spcPts val="864"/>
              </a:spcBef>
              <a:spcAft>
                <a:spcPts val="0"/>
              </a:spcAft>
              <a:buSzPct val="115000"/>
              <a:buNone/>
            </a:pPr>
            <a:r>
              <a:t/>
            </a:r>
            <a:endParaRPr>
              <a:latin typeface="Times New Roman"/>
              <a:ea typeface="Times New Roman"/>
              <a:cs typeface="Times New Roman"/>
              <a:sym typeface="Times New Roman"/>
            </a:endParaRPr>
          </a:p>
          <a:p>
            <a:pPr indent="-189357" lvl="0" marL="285750" rtl="0" algn="l">
              <a:spcBef>
                <a:spcPts val="864"/>
              </a:spcBef>
              <a:spcAft>
                <a:spcPts val="0"/>
              </a:spcAft>
              <a:buSzPct val="115000"/>
              <a:buNone/>
            </a:pPr>
            <a:r>
              <a:t/>
            </a:r>
            <a:endParaRPr/>
          </a:p>
        </p:txBody>
      </p:sp>
      <p:pic>
        <p:nvPicPr>
          <p:cNvPr id="232" name="Google Shape;232;p10"/>
          <p:cNvPicPr preferRelativeResize="0"/>
          <p:nvPr/>
        </p:nvPicPr>
        <p:blipFill rotWithShape="1">
          <a:blip r:embed="rId6">
            <a:alphaModFix/>
          </a:blip>
          <a:srcRect b="0" l="0" r="0" t="0"/>
          <a:stretch/>
        </p:blipFill>
        <p:spPr>
          <a:xfrm>
            <a:off x="1202484" y="1563856"/>
            <a:ext cx="5738867" cy="35717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4400"/>
              <a:buFont typeface="Times New Roman"/>
              <a:buNone/>
            </a:pPr>
            <a:r>
              <a:rPr lang="en-US">
                <a:latin typeface="Times New Roman"/>
                <a:ea typeface="Times New Roman"/>
                <a:cs typeface="Times New Roman"/>
                <a:sym typeface="Times New Roman"/>
              </a:rPr>
              <a:t>Box Plot For Diabetes Data Set</a:t>
            </a:r>
            <a:endParaRPr/>
          </a:p>
        </p:txBody>
      </p:sp>
      <p:pic>
        <p:nvPicPr>
          <p:cNvPr id="239" name="Google Shape;239;p11"/>
          <p:cNvPicPr preferRelativeResize="0"/>
          <p:nvPr>
            <p:ph idx="1" type="body"/>
          </p:nvPr>
        </p:nvPicPr>
        <p:blipFill rotWithShape="1">
          <a:blip r:embed="rId3">
            <a:alphaModFix/>
          </a:blip>
          <a:srcRect b="0" l="0" r="0" t="0"/>
          <a:stretch/>
        </p:blipFill>
        <p:spPr>
          <a:xfrm>
            <a:off x="1167317" y="2667000"/>
            <a:ext cx="6866466" cy="3081338"/>
          </a:xfrm>
          <a:prstGeom prst="rect">
            <a:avLst/>
          </a:prstGeom>
          <a:noFill/>
          <a:ln>
            <a:noFill/>
          </a:ln>
        </p:spPr>
      </p:pic>
      <p:pic>
        <p:nvPicPr>
          <p:cNvPr id="240" name="Google Shape;240;p11"/>
          <p:cNvPicPr preferRelativeResize="0"/>
          <p:nvPr/>
        </p:nvPicPr>
        <p:blipFill rotWithShape="1">
          <a:blip r:embed="rId4">
            <a:alphaModFix/>
          </a:blip>
          <a:srcRect b="0" l="0" r="0" t="0"/>
          <a:stretch/>
        </p:blipFill>
        <p:spPr>
          <a:xfrm>
            <a:off x="7956541" y="2795162"/>
            <a:ext cx="2940057" cy="17768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Correlation and Feature Relationships</a:t>
            </a:r>
            <a:endParaRPr/>
          </a:p>
        </p:txBody>
      </p:sp>
      <p:sp>
        <p:nvSpPr>
          <p:cNvPr id="247" name="Google Shape;247;p12"/>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fontScale="925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Blood glucose and HbA1c levels are strongly correlated (0.42)</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Moderate correlation between diabetes, age (0.26) and BMI (0.21)</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Correlation analysis reveals key predictors for diabetes prediction</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Understanding relationships between features is crucial for model selection</a:t>
            </a:r>
            <a:endParaRPr/>
          </a:p>
          <a:p>
            <a:pPr indent="-123634" lvl="0" marL="285750" rtl="0" algn="l">
              <a:spcBef>
                <a:spcPts val="1044"/>
              </a:spcBef>
              <a:spcAft>
                <a:spcPts val="0"/>
              </a:spcAft>
              <a:buSzPct val="115000"/>
              <a:buNone/>
            </a:pPr>
            <a:r>
              <a:t/>
            </a:r>
            <a:endParaRPr/>
          </a:p>
        </p:txBody>
      </p:sp>
      <p:pic>
        <p:nvPicPr>
          <p:cNvPr id="248" name="Google Shape;248;p12"/>
          <p:cNvPicPr preferRelativeResize="0"/>
          <p:nvPr>
            <p:ph idx="2" type="body"/>
          </p:nvPr>
        </p:nvPicPr>
        <p:blipFill rotWithShape="1">
          <a:blip r:embed="rId3">
            <a:alphaModFix/>
          </a:blip>
          <a:srcRect b="0" l="0" r="0" t="0"/>
          <a:stretch/>
        </p:blipFill>
        <p:spPr>
          <a:xfrm>
            <a:off x="6181725" y="2609462"/>
            <a:ext cx="4718050" cy="32122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3"/>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Data Preprocessing</a:t>
            </a:r>
            <a:endParaRPr/>
          </a:p>
        </p:txBody>
      </p:sp>
      <p:sp>
        <p:nvSpPr>
          <p:cNvPr id="255" name="Google Shape;255;p1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Missing values are imputed using the mean for numerical and mode for categorical features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Outliers are detected using the IQR method and managed accordingly</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Numerical features are standardized using StandardScaler</a:t>
            </a:r>
            <a:endParaRPr>
              <a:latin typeface="Times New Roman"/>
              <a:ea typeface="Times New Roman"/>
              <a:cs typeface="Times New Roman"/>
              <a:sym typeface="Times New Roman"/>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These steps ensure clean, consistent data for accurate model performance</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14"/>
          <p:cNvSpPr txBox="1"/>
          <p:nvPr>
            <p:ph type="title"/>
          </p:nvPr>
        </p:nvSpPr>
        <p:spPr>
          <a:xfrm>
            <a:off x="1295402" y="982132"/>
            <a:ext cx="9601196" cy="1303867"/>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Feature Engineering</a:t>
            </a:r>
            <a:endParaRPr/>
          </a:p>
        </p:txBody>
      </p:sp>
      <p:sp>
        <p:nvSpPr>
          <p:cNvPr id="262" name="Google Shape;262;p14"/>
          <p:cNvSpPr txBox="1"/>
          <p:nvPr>
            <p:ph idx="1" type="body"/>
          </p:nvPr>
        </p:nvSpPr>
        <p:spPr>
          <a:xfrm>
            <a:off x="1298448" y="2560320"/>
            <a:ext cx="4718304" cy="3310128"/>
          </a:xfrm>
          <a:prstGeom prst="rect">
            <a:avLst/>
          </a:prstGeom>
          <a:solidFill>
            <a:schemeClr val="lt1"/>
          </a:solidFill>
          <a:ln>
            <a:noFill/>
          </a:ln>
        </p:spPr>
        <p:txBody>
          <a:bodyPr anchorCtr="0" anchor="t" bIns="45700" lIns="91425" spcFirstLastPara="1" rIns="91425" wrap="square" tIns="45700">
            <a:normAutofit fontScale="925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Categorical variables like gender and smoking history are encoded using one-hot encoding</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The transformation splits categories into binary columns for each class</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Feature engineering improves the model’s ability to handle categorical data</a:t>
            </a:r>
            <a:endParaRPr/>
          </a:p>
          <a:p>
            <a:pPr indent="-285750" lvl="0" marL="285750" rtl="0" algn="l">
              <a:spcBef>
                <a:spcPts val="1044"/>
              </a:spcBef>
              <a:spcAft>
                <a:spcPts val="0"/>
              </a:spcAft>
              <a:buSzPct val="115000"/>
              <a:buChar char="•"/>
            </a:pPr>
            <a:r>
              <a:rPr lang="en-US">
                <a:latin typeface="Times New Roman"/>
                <a:ea typeface="Times New Roman"/>
                <a:cs typeface="Times New Roman"/>
                <a:sym typeface="Times New Roman"/>
              </a:rPr>
              <a:t>This step ensures that all data is in a suitable format for machine learning</a:t>
            </a:r>
            <a:endParaRPr/>
          </a:p>
          <a:p>
            <a:pPr indent="-123634" lvl="0" marL="285750" rtl="0" algn="l">
              <a:spcBef>
                <a:spcPts val="1044"/>
              </a:spcBef>
              <a:spcAft>
                <a:spcPts val="0"/>
              </a:spcAft>
              <a:buSzPct val="115000"/>
              <a:buNone/>
            </a:pPr>
            <a:r>
              <a:t/>
            </a:r>
            <a:endParaRPr/>
          </a:p>
        </p:txBody>
      </p:sp>
      <p:pic>
        <p:nvPicPr>
          <p:cNvPr id="263" name="Google Shape;263;p14"/>
          <p:cNvPicPr preferRelativeResize="0"/>
          <p:nvPr>
            <p:ph idx="2" type="body"/>
          </p:nvPr>
        </p:nvPicPr>
        <p:blipFill rotWithShape="1">
          <a:blip r:embed="rId4">
            <a:alphaModFix/>
          </a:blip>
          <a:srcRect b="0" l="0" r="0" t="0"/>
          <a:stretch/>
        </p:blipFill>
        <p:spPr>
          <a:xfrm>
            <a:off x="6181725" y="2935998"/>
            <a:ext cx="4718050" cy="25592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5"/>
          <p:cNvSpPr txBox="1"/>
          <p:nvPr>
            <p:ph type="title"/>
          </p:nvPr>
        </p:nvSpPr>
        <p:spPr>
          <a:xfrm>
            <a:off x="1295400" y="722626"/>
            <a:ext cx="9601200" cy="1032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Models &amp; Evaluation Metrics</a:t>
            </a:r>
            <a:endParaRPr/>
          </a:p>
        </p:txBody>
      </p:sp>
      <p:sp>
        <p:nvSpPr>
          <p:cNvPr id="270" name="Google Shape;270;p15"/>
          <p:cNvSpPr txBox="1"/>
          <p:nvPr>
            <p:ph idx="1" type="body"/>
          </p:nvPr>
        </p:nvSpPr>
        <p:spPr>
          <a:xfrm>
            <a:off x="1295400" y="2556925"/>
            <a:ext cx="2677200" cy="3318900"/>
          </a:xfrm>
          <a:prstGeom prst="rect">
            <a:avLst/>
          </a:prstGeom>
          <a:noFill/>
          <a:ln>
            <a:noFill/>
          </a:ln>
        </p:spPr>
        <p:txBody>
          <a:bodyPr anchorCtr="0" anchor="t" bIns="45700" lIns="91425" spcFirstLastPara="1" rIns="91425" wrap="square" tIns="45700">
            <a:normAutofit/>
          </a:bodyPr>
          <a:lstStyle/>
          <a:p>
            <a:pPr indent="-254000" lvl="0" marL="285750" rtl="0" algn="l">
              <a:spcBef>
                <a:spcPts val="1080"/>
              </a:spcBef>
              <a:spcAft>
                <a:spcPts val="0"/>
              </a:spcAft>
              <a:buSzPts val="2260"/>
              <a:buChar char="•"/>
            </a:pPr>
            <a:r>
              <a:rPr lang="en-US" sz="1900">
                <a:latin typeface="Times New Roman"/>
                <a:ea typeface="Times New Roman"/>
                <a:cs typeface="Times New Roman"/>
                <a:sym typeface="Times New Roman"/>
              </a:rPr>
              <a:t>Logistic Regression</a:t>
            </a:r>
            <a:endParaRPr sz="1900">
              <a:latin typeface="Times New Roman"/>
              <a:ea typeface="Times New Roman"/>
              <a:cs typeface="Times New Roman"/>
              <a:sym typeface="Times New Roman"/>
            </a:endParaRPr>
          </a:p>
          <a:p>
            <a:pPr indent="-210184" lvl="0" marL="285750" rtl="0" algn="l">
              <a:spcBef>
                <a:spcPts val="1080"/>
              </a:spcBef>
              <a:spcAft>
                <a:spcPts val="0"/>
              </a:spcAft>
              <a:buSzPts val="1570"/>
              <a:buFont typeface="Times New Roman"/>
              <a:buChar char="•"/>
            </a:pPr>
            <a:r>
              <a:rPr lang="en-US" sz="1900">
                <a:latin typeface="Times New Roman"/>
                <a:ea typeface="Times New Roman"/>
                <a:cs typeface="Times New Roman"/>
                <a:sym typeface="Times New Roman"/>
              </a:rPr>
              <a:t>Random Forest </a:t>
            </a:r>
            <a:endParaRPr sz="1900">
              <a:latin typeface="Times New Roman"/>
              <a:ea typeface="Times New Roman"/>
              <a:cs typeface="Times New Roman"/>
              <a:sym typeface="Times New Roman"/>
            </a:endParaRPr>
          </a:p>
          <a:p>
            <a:pPr indent="-210184" lvl="0" marL="285750" rtl="0" algn="l">
              <a:spcBef>
                <a:spcPts val="1080"/>
              </a:spcBef>
              <a:spcAft>
                <a:spcPts val="0"/>
              </a:spcAft>
              <a:buSzPts val="1570"/>
              <a:buFont typeface="Times New Roman"/>
              <a:buChar char="•"/>
            </a:pPr>
            <a:r>
              <a:rPr lang="en-US" sz="1900">
                <a:latin typeface="Times New Roman"/>
                <a:ea typeface="Times New Roman"/>
                <a:cs typeface="Times New Roman"/>
                <a:sym typeface="Times New Roman"/>
              </a:rPr>
              <a:t>XGBoost</a:t>
            </a:r>
            <a:endParaRPr sz="1900">
              <a:latin typeface="Times New Roman"/>
              <a:ea typeface="Times New Roman"/>
              <a:cs typeface="Times New Roman"/>
              <a:sym typeface="Times New Roman"/>
            </a:endParaRPr>
          </a:p>
          <a:p>
            <a:pPr indent="-210184" lvl="0" marL="285750" rtl="0" algn="l">
              <a:spcBef>
                <a:spcPts val="1080"/>
              </a:spcBef>
              <a:spcAft>
                <a:spcPts val="0"/>
              </a:spcAft>
              <a:buSzPts val="1570"/>
              <a:buFont typeface="Times New Roman"/>
              <a:buChar char="•"/>
            </a:pPr>
            <a:r>
              <a:rPr lang="en-US" sz="1900">
                <a:latin typeface="Times New Roman"/>
                <a:ea typeface="Times New Roman"/>
                <a:cs typeface="Times New Roman"/>
                <a:sym typeface="Times New Roman"/>
              </a:rPr>
              <a:t>KNN</a:t>
            </a:r>
            <a:endParaRPr sz="1900">
              <a:latin typeface="Times New Roman"/>
              <a:ea typeface="Times New Roman"/>
              <a:cs typeface="Times New Roman"/>
              <a:sym typeface="Times New Roman"/>
            </a:endParaRPr>
          </a:p>
          <a:p>
            <a:pPr indent="-110490" lvl="0" marL="285750" rtl="0" algn="l">
              <a:spcBef>
                <a:spcPts val="1080"/>
              </a:spcBef>
              <a:spcAft>
                <a:spcPts val="0"/>
              </a:spcAft>
              <a:buSzPts val="2760"/>
              <a:buNone/>
            </a:pPr>
            <a:r>
              <a:t/>
            </a:r>
            <a:endParaRPr sz="1900"/>
          </a:p>
        </p:txBody>
      </p:sp>
      <p:graphicFrame>
        <p:nvGraphicFramePr>
          <p:cNvPr id="271" name="Google Shape;271;p15"/>
          <p:cNvGraphicFramePr/>
          <p:nvPr/>
        </p:nvGraphicFramePr>
        <p:xfrm>
          <a:off x="3657500" y="2051638"/>
          <a:ext cx="3000000" cy="3000000"/>
        </p:xfrm>
        <a:graphic>
          <a:graphicData uri="http://schemas.openxmlformats.org/drawingml/2006/table">
            <a:tbl>
              <a:tblPr>
                <a:noFill/>
                <a:tableStyleId>{38420C97-FE0E-4BC2-8CB1-BAE5241365D2}</a:tableStyleId>
              </a:tblPr>
              <a:tblGrid>
                <a:gridCol w="1036975"/>
                <a:gridCol w="6840500"/>
              </a:tblGrid>
              <a:tr h="398200">
                <a:tc>
                  <a:txBody>
                    <a:bodyPr/>
                    <a:lstStyle/>
                    <a:p>
                      <a:pPr indent="0" lvl="0" marL="0" rtl="0" algn="l">
                        <a:spcBef>
                          <a:spcPts val="0"/>
                        </a:spcBef>
                        <a:spcAft>
                          <a:spcPts val="0"/>
                        </a:spcAft>
                        <a:buNone/>
                      </a:pPr>
                      <a:r>
                        <a:rPr b="1" lang="en-US"/>
                        <a:t>Metrics</a:t>
                      </a:r>
                      <a:endParaRPr b="1"/>
                    </a:p>
                  </a:txBody>
                  <a:tcPr marT="91425" marB="91425" marR="91425" marL="91425"/>
                </a:tc>
                <a:tc>
                  <a:txBody>
                    <a:bodyPr/>
                    <a:lstStyle/>
                    <a:p>
                      <a:pPr indent="0" lvl="0" marL="0" rtl="0" algn="l">
                        <a:spcBef>
                          <a:spcPts val="0"/>
                        </a:spcBef>
                        <a:spcAft>
                          <a:spcPts val="0"/>
                        </a:spcAft>
                        <a:buNone/>
                      </a:pPr>
                      <a:r>
                        <a:rPr b="1" lang="en-US"/>
                        <a:t>Description</a:t>
                      </a:r>
                      <a:endParaRPr b="1"/>
                    </a:p>
                  </a:txBody>
                  <a:tcPr marT="91425" marB="91425" marR="91425" marL="91425"/>
                </a:tc>
              </a:tr>
              <a:tr h="623200">
                <a:tc>
                  <a:txBody>
                    <a:bodyPr/>
                    <a:lstStyle/>
                    <a:p>
                      <a:pPr indent="0" lvl="0" marL="0" rtl="0" algn="l">
                        <a:spcBef>
                          <a:spcPts val="0"/>
                        </a:spcBef>
                        <a:spcAft>
                          <a:spcPts val="0"/>
                        </a:spcAft>
                        <a:buNone/>
                      </a:pPr>
                      <a:r>
                        <a:rPr lang="en-US"/>
                        <a:t>Accuracy</a:t>
                      </a:r>
                      <a:endParaRPr/>
                    </a:p>
                  </a:txBody>
                  <a:tcPr marT="91425" marB="91425" marR="91425" marL="91425"/>
                </a:tc>
                <a:tc>
                  <a:txBody>
                    <a:bodyPr/>
                    <a:lstStyle/>
                    <a:p>
                      <a:pPr indent="-317500" lvl="0" marL="457200" rtl="0" algn="l">
                        <a:spcBef>
                          <a:spcPts val="0"/>
                        </a:spcBef>
                        <a:spcAft>
                          <a:spcPts val="0"/>
                        </a:spcAft>
                        <a:buSzPts val="1400"/>
                        <a:buChar char="●"/>
                      </a:pPr>
                      <a:r>
                        <a:rPr lang="en-US"/>
                        <a:t>How often the model is correct overall.</a:t>
                      </a:r>
                      <a:endParaRPr/>
                    </a:p>
                    <a:p>
                      <a:pPr indent="-317500" lvl="0" marL="457200" rtl="0" algn="l">
                        <a:spcBef>
                          <a:spcPts val="0"/>
                        </a:spcBef>
                        <a:spcAft>
                          <a:spcPts val="0"/>
                        </a:spcAft>
                        <a:buSzPts val="1400"/>
                        <a:buChar char="●"/>
                      </a:pPr>
                      <a:r>
                        <a:rPr lang="en-US"/>
                        <a:t>If the model predicts correctly 90 times out of 100, Accuracy = 90%.</a:t>
                      </a:r>
                      <a:endParaRPr/>
                    </a:p>
                  </a:txBody>
                  <a:tcPr marT="91425" marB="91425" marR="91425" marL="91425"/>
                </a:tc>
              </a:tr>
              <a:tr h="827100">
                <a:tc>
                  <a:txBody>
                    <a:bodyPr/>
                    <a:lstStyle/>
                    <a:p>
                      <a:pPr indent="0" lvl="0" marL="0" rtl="0" algn="l">
                        <a:spcBef>
                          <a:spcPts val="0"/>
                        </a:spcBef>
                        <a:spcAft>
                          <a:spcPts val="0"/>
                        </a:spcAft>
                        <a:buNone/>
                      </a:pPr>
                      <a:r>
                        <a:rPr lang="en-US"/>
                        <a:t>Precision</a:t>
                      </a:r>
                      <a:endParaRPr/>
                    </a:p>
                  </a:txBody>
                  <a:tcPr marT="91425" marB="91425" marR="91425" marL="91425"/>
                </a:tc>
                <a:tc>
                  <a:txBody>
                    <a:bodyPr/>
                    <a:lstStyle/>
                    <a:p>
                      <a:pPr indent="-317500" lvl="0" marL="457200" rtl="0" algn="l">
                        <a:spcBef>
                          <a:spcPts val="0"/>
                        </a:spcBef>
                        <a:spcAft>
                          <a:spcPts val="0"/>
                        </a:spcAft>
                        <a:buSzPts val="1400"/>
                        <a:buChar char="●"/>
                      </a:pPr>
                      <a:r>
                        <a:rPr lang="en-US"/>
                        <a:t>When the model says “Positive”, how often is it actually correct?</a:t>
                      </a:r>
                      <a:endParaRPr/>
                    </a:p>
                    <a:p>
                      <a:pPr indent="-317500" lvl="0" marL="457200" rtl="0" algn="l">
                        <a:spcBef>
                          <a:spcPts val="0"/>
                        </a:spcBef>
                        <a:spcAft>
                          <a:spcPts val="0"/>
                        </a:spcAft>
                        <a:buSzPts val="1400"/>
                        <a:buChar char="●"/>
                      </a:pPr>
                      <a:r>
                        <a:rPr lang="en-US"/>
                        <a:t>If your model predicts 50 emails are spam, but only 40 are truly spam: Precision = 40 / 50 = 0.8 (80%)</a:t>
                      </a:r>
                      <a:endParaRPr/>
                    </a:p>
                  </a:txBody>
                  <a:tcPr marT="91425" marB="91425" marR="91425" marL="91425"/>
                </a:tc>
              </a:tr>
              <a:tr h="827100">
                <a:tc>
                  <a:txBody>
                    <a:bodyPr/>
                    <a:lstStyle/>
                    <a:p>
                      <a:pPr indent="0" lvl="0" marL="0" rtl="0" algn="l">
                        <a:spcBef>
                          <a:spcPts val="0"/>
                        </a:spcBef>
                        <a:spcAft>
                          <a:spcPts val="0"/>
                        </a:spcAft>
                        <a:buNone/>
                      </a:pPr>
                      <a:r>
                        <a:rPr lang="en-US"/>
                        <a:t>Recall</a:t>
                      </a:r>
                      <a:endParaRPr/>
                    </a:p>
                  </a:txBody>
                  <a:tcPr marT="91425" marB="91425" marR="91425" marL="91425"/>
                </a:tc>
                <a:tc>
                  <a:txBody>
                    <a:bodyPr/>
                    <a:lstStyle/>
                    <a:p>
                      <a:pPr indent="-317500" lvl="0" marL="457200" rtl="0" algn="l">
                        <a:spcBef>
                          <a:spcPts val="0"/>
                        </a:spcBef>
                        <a:spcAft>
                          <a:spcPts val="0"/>
                        </a:spcAft>
                        <a:buSzPts val="1400"/>
                        <a:buChar char="●"/>
                      </a:pPr>
                      <a:r>
                        <a:rPr lang="en-US"/>
                        <a:t>Out of all actual positives, how many did the model correctly catch?</a:t>
                      </a:r>
                      <a:endParaRPr/>
                    </a:p>
                    <a:p>
                      <a:pPr indent="-317500" lvl="0" marL="457200" rtl="0" algn="l">
                        <a:spcBef>
                          <a:spcPts val="0"/>
                        </a:spcBef>
                        <a:spcAft>
                          <a:spcPts val="0"/>
                        </a:spcAft>
                        <a:buSzPts val="1400"/>
                        <a:buChar char="●"/>
                      </a:pPr>
                      <a:r>
                        <a:rPr lang="en-US"/>
                        <a:t>If there are 100 patients with a disease and your model detects 90,</a:t>
                      </a:r>
                      <a:endParaRPr/>
                    </a:p>
                    <a:p>
                      <a:pPr indent="0" lvl="0" marL="457200" rtl="0" algn="l">
                        <a:spcBef>
                          <a:spcPts val="0"/>
                        </a:spcBef>
                        <a:spcAft>
                          <a:spcPts val="0"/>
                        </a:spcAft>
                        <a:buNone/>
                      </a:pPr>
                      <a:r>
                        <a:rPr lang="en-US"/>
                        <a:t>Recall = 90 / 100 = 0.9 (90%)</a:t>
                      </a:r>
                      <a:endParaRPr/>
                    </a:p>
                  </a:txBody>
                  <a:tcPr marT="91425" marB="91425" marR="91425" marL="91425"/>
                </a:tc>
              </a:tr>
              <a:tr h="398200">
                <a:tc>
                  <a:txBody>
                    <a:bodyPr/>
                    <a:lstStyle/>
                    <a:p>
                      <a:pPr indent="0" lvl="0" marL="0" rtl="0" algn="l">
                        <a:spcBef>
                          <a:spcPts val="0"/>
                        </a:spcBef>
                        <a:spcAft>
                          <a:spcPts val="0"/>
                        </a:spcAft>
                        <a:buNone/>
                      </a:pPr>
                      <a:r>
                        <a:rPr lang="en-US"/>
                        <a:t>F1 Score</a:t>
                      </a:r>
                      <a:endParaRPr/>
                    </a:p>
                  </a:txBody>
                  <a:tcPr marT="91425" marB="91425" marR="91425" marL="91425"/>
                </a:tc>
                <a:tc>
                  <a:txBody>
                    <a:bodyPr/>
                    <a:lstStyle/>
                    <a:p>
                      <a:pPr indent="-317500" lvl="0" marL="457200" rtl="0" algn="l">
                        <a:spcBef>
                          <a:spcPts val="0"/>
                        </a:spcBef>
                        <a:spcAft>
                          <a:spcPts val="0"/>
                        </a:spcAft>
                        <a:buSzPts val="1400"/>
                        <a:buChar char="●"/>
                      </a:pPr>
                      <a:r>
                        <a:rPr lang="en-US"/>
                        <a:t>Harmonic mean of Precision and Recall — balances both.</a:t>
                      </a:r>
                      <a:endParaRPr/>
                    </a:p>
                    <a:p>
                      <a:pPr indent="-317500" lvl="0" marL="457200" rtl="0" algn="l">
                        <a:spcBef>
                          <a:spcPts val="0"/>
                        </a:spcBef>
                        <a:spcAft>
                          <a:spcPts val="0"/>
                        </a:spcAft>
                        <a:buSzPts val="1400"/>
                        <a:buChar char="●"/>
                      </a:pPr>
                      <a:r>
                        <a:rPr lang="en-US"/>
                        <a:t>If Precision = 0.8 and Recall = 0.9 &gt; F1 = 0.847</a:t>
                      </a:r>
                      <a:endParaRPr/>
                    </a:p>
                  </a:txBody>
                  <a:tcPr marT="91425" marB="91425" marR="91425" marL="91425"/>
                </a:tc>
              </a:tr>
              <a:tr h="398200">
                <a:tc>
                  <a:txBody>
                    <a:bodyPr/>
                    <a:lstStyle/>
                    <a:p>
                      <a:pPr indent="0" lvl="0" marL="0" rtl="0" algn="l">
                        <a:spcBef>
                          <a:spcPts val="0"/>
                        </a:spcBef>
                        <a:spcAft>
                          <a:spcPts val="0"/>
                        </a:spcAft>
                        <a:buNone/>
                      </a:pPr>
                      <a:r>
                        <a:rPr lang="en-US"/>
                        <a:t>ROC AUC</a:t>
                      </a:r>
                      <a:endParaRPr/>
                    </a:p>
                  </a:txBody>
                  <a:tcPr marT="91425" marB="91425" marR="91425" marL="91425"/>
                </a:tc>
                <a:tc>
                  <a:txBody>
                    <a:bodyPr/>
                    <a:lstStyle/>
                    <a:p>
                      <a:pPr indent="-317500" lvl="0" marL="457200" rtl="0" algn="l">
                        <a:spcBef>
                          <a:spcPts val="0"/>
                        </a:spcBef>
                        <a:spcAft>
                          <a:spcPts val="0"/>
                        </a:spcAft>
                        <a:buSzPts val="1400"/>
                        <a:buChar char="●"/>
                      </a:pPr>
                      <a:r>
                        <a:rPr lang="en-US"/>
                        <a:t>Probability the model ranks a random positive higher than a random negative.</a:t>
                      </a:r>
                      <a:endParaRPr/>
                    </a:p>
                    <a:p>
                      <a:pPr indent="-317500" lvl="0" marL="457200" rtl="0" algn="l">
                        <a:spcBef>
                          <a:spcPts val="0"/>
                        </a:spcBef>
                        <a:spcAft>
                          <a:spcPts val="0"/>
                        </a:spcAft>
                        <a:buSzPts val="1400"/>
                        <a:buChar char="●"/>
                      </a:pPr>
                      <a:r>
                        <a:rPr lang="en-US"/>
                        <a:t>AUC = 0.95 means 95% ranking accuracy.</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3743a1cca41_2_1"/>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Logistic Regression Overview</a:t>
            </a:r>
            <a:endParaRPr/>
          </a:p>
        </p:txBody>
      </p:sp>
      <p:sp>
        <p:nvSpPr>
          <p:cNvPr id="278" name="Google Shape;278;g3743a1cca41_2_1"/>
          <p:cNvSpPr txBox="1"/>
          <p:nvPr>
            <p:ph idx="1" type="body"/>
          </p:nvPr>
        </p:nvSpPr>
        <p:spPr>
          <a:xfrm>
            <a:off x="1295401" y="2556932"/>
            <a:ext cx="9601200" cy="33189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Logistic Regression is a binary classification model based on probability</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It is interpretable and provides insights into the relationship between features and diabetes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Suitable for linearly separable data</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Simple and effective for baseline model comparison</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Logistic Regression Model Evaluation</a:t>
            </a:r>
            <a:endParaRPr/>
          </a:p>
        </p:txBody>
      </p:sp>
      <p:sp>
        <p:nvSpPr>
          <p:cNvPr id="285" name="Google Shape;285;p16"/>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The model correctly predicted the diabetes status for 95.90% of the cases in the dataset.</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Precision of 86.46% indicates that the model correctly identified 86.46% of the predicted diabetic cases.</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With a recall of 61.71%, the model identified 61.71% of actual diabetic patients.</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The F1 score of 0.7202 shows a balanced trade-off between precision and recall</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An ROC AUC of 0.8040 suggests the model has good ability to distinguish between diabetic and non-diabetic cases.</a:t>
            </a:r>
            <a:endParaRPr/>
          </a:p>
          <a:p>
            <a:pPr indent="-163068" lvl="0" marL="285750" rtl="0" algn="l">
              <a:spcBef>
                <a:spcPts val="936"/>
              </a:spcBef>
              <a:spcAft>
                <a:spcPts val="0"/>
              </a:spcAft>
              <a:buSzPct val="115000"/>
              <a:buNone/>
            </a:pPr>
            <a:r>
              <a:t/>
            </a:r>
            <a:endParaRPr/>
          </a:p>
        </p:txBody>
      </p:sp>
      <p:pic>
        <p:nvPicPr>
          <p:cNvPr id="286" name="Google Shape;286;p16"/>
          <p:cNvPicPr preferRelativeResize="0"/>
          <p:nvPr>
            <p:ph idx="2" type="body"/>
          </p:nvPr>
        </p:nvPicPr>
        <p:blipFill rotWithShape="1">
          <a:blip r:embed="rId3">
            <a:alphaModFix/>
          </a:blip>
          <a:srcRect b="0" l="0" r="0" t="0"/>
          <a:stretch/>
        </p:blipFill>
        <p:spPr>
          <a:xfrm>
            <a:off x="6181725" y="3822436"/>
            <a:ext cx="4718050" cy="7863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Random Forest Overview</a:t>
            </a:r>
            <a:endParaRPr/>
          </a:p>
        </p:txBody>
      </p:sp>
      <p:sp>
        <p:nvSpPr>
          <p:cNvPr id="293" name="Google Shape;293;p17"/>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Random Forest is an ensemble method that uses multiple decision trees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It aggregates results from multiple trees for robust predictions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model is capable of capturing complex patterns in data</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It helps identify feature importance, providing insight into predictors</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Random Forest Model Evaluation</a:t>
            </a:r>
            <a:endParaRPr/>
          </a:p>
        </p:txBody>
      </p:sp>
      <p:sp>
        <p:nvSpPr>
          <p:cNvPr id="300" name="Google Shape;300;p18"/>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The Random Forest model correctly predicted 96.99% of the cases in the dataset.</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The model correctly identified 94.67% of the positive predictions as diabetic cases.</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The recall of 68.68% indicates that the model correctly identified 68.68% of actual diabetic patients.</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An F1 score of 0.7961 reflects a strong balance between precision and recall.</a:t>
            </a:r>
            <a:endParaRPr/>
          </a:p>
          <a:p>
            <a:pPr indent="-285750" lvl="0" marL="285750" rtl="0" algn="l">
              <a:spcBef>
                <a:spcPts val="936"/>
              </a:spcBef>
              <a:spcAft>
                <a:spcPts val="0"/>
              </a:spcAft>
              <a:buSzPct val="115000"/>
              <a:buChar char="•"/>
            </a:pPr>
            <a:r>
              <a:rPr lang="en-US">
                <a:latin typeface="Times New Roman"/>
                <a:ea typeface="Times New Roman"/>
                <a:cs typeface="Times New Roman"/>
                <a:sym typeface="Times New Roman"/>
              </a:rPr>
              <a:t>The ROC AUC score of 0.8416 shows the model's good ability to distinguish between diabetic and non-diabetic cases.</a:t>
            </a:r>
            <a:endParaRPr/>
          </a:p>
          <a:p>
            <a:pPr indent="-163068" lvl="0" marL="285750" rtl="0" algn="l">
              <a:spcBef>
                <a:spcPts val="936"/>
              </a:spcBef>
              <a:spcAft>
                <a:spcPts val="0"/>
              </a:spcAft>
              <a:buSzPct val="115000"/>
              <a:buNone/>
            </a:pPr>
            <a:r>
              <a:t/>
            </a:r>
            <a:endParaRPr/>
          </a:p>
        </p:txBody>
      </p:sp>
      <p:pic>
        <p:nvPicPr>
          <p:cNvPr id="301" name="Google Shape;301;p18"/>
          <p:cNvPicPr preferRelativeResize="0"/>
          <p:nvPr>
            <p:ph idx="2" type="body"/>
          </p:nvPr>
        </p:nvPicPr>
        <p:blipFill rotWithShape="1">
          <a:blip r:embed="rId3">
            <a:alphaModFix/>
          </a:blip>
          <a:srcRect b="0" l="0" r="0" t="0"/>
          <a:stretch/>
        </p:blipFill>
        <p:spPr>
          <a:xfrm>
            <a:off x="6178550" y="3843951"/>
            <a:ext cx="4718100" cy="2026500"/>
          </a:xfrm>
          <a:prstGeom prst="rect">
            <a:avLst/>
          </a:prstGeom>
          <a:noFill/>
          <a:ln>
            <a:noFill/>
          </a:ln>
        </p:spPr>
      </p:pic>
      <p:pic>
        <p:nvPicPr>
          <p:cNvPr id="302" name="Google Shape;302;p18"/>
          <p:cNvPicPr preferRelativeResize="0"/>
          <p:nvPr>
            <p:ph idx="2" type="body"/>
          </p:nvPr>
        </p:nvPicPr>
        <p:blipFill rotWithShape="1">
          <a:blip r:embed="rId4">
            <a:alphaModFix/>
          </a:blip>
          <a:srcRect b="0" l="0" r="0" t="0"/>
          <a:stretch/>
        </p:blipFill>
        <p:spPr>
          <a:xfrm>
            <a:off x="6178550" y="2749561"/>
            <a:ext cx="4718100" cy="78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
          <p:cNvSpPr txBox="1"/>
          <p:nvPr>
            <p:ph type="title"/>
          </p:nvPr>
        </p:nvSpPr>
        <p:spPr>
          <a:xfrm>
            <a:off x="1295402" y="863600"/>
            <a:ext cx="9042398" cy="118109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262626"/>
              </a:buClr>
              <a:buSzPct val="100000"/>
              <a:buFont typeface="Garamond"/>
              <a:buNone/>
            </a:pPr>
            <a:r>
              <a:rPr b="1" lang="en-US"/>
              <a:t>Project Contribution By </a:t>
            </a:r>
            <a:endParaRPr b="1"/>
          </a:p>
          <a:p>
            <a:pPr indent="0" lvl="0" marL="0" rtl="0" algn="ctr">
              <a:spcBef>
                <a:spcPts val="0"/>
              </a:spcBef>
              <a:spcAft>
                <a:spcPts val="0"/>
              </a:spcAft>
              <a:buClr>
                <a:srgbClr val="262626"/>
              </a:buClr>
              <a:buSzPct val="100000"/>
              <a:buFont typeface="Garamond"/>
              <a:buNone/>
            </a:pPr>
            <a:r>
              <a:rPr b="1" lang="en-US"/>
              <a:t>Each Team Member</a:t>
            </a:r>
            <a:endParaRPr/>
          </a:p>
        </p:txBody>
      </p:sp>
      <p:sp>
        <p:nvSpPr>
          <p:cNvPr id="163" name="Google Shape;163;p2"/>
          <p:cNvSpPr txBox="1"/>
          <p:nvPr>
            <p:ph idx="1" type="body"/>
          </p:nvPr>
        </p:nvSpPr>
        <p:spPr>
          <a:xfrm>
            <a:off x="1202726" y="2457976"/>
            <a:ext cx="9601200" cy="4085100"/>
          </a:xfrm>
          <a:prstGeom prst="rect">
            <a:avLst/>
          </a:prstGeom>
          <a:noFill/>
          <a:ln>
            <a:noFill/>
          </a:ln>
        </p:spPr>
        <p:txBody>
          <a:bodyPr anchorCtr="0" anchor="ctr" bIns="45700" lIns="91425" spcFirstLastPara="1" rIns="91425" wrap="square" tIns="45700">
            <a:noAutofit/>
          </a:bodyPr>
          <a:lstStyle/>
          <a:p>
            <a:pPr indent="-205422" lvl="1" marL="742950" rtl="0" algn="l">
              <a:spcBef>
                <a:spcPts val="0"/>
              </a:spcBef>
              <a:spcAft>
                <a:spcPts val="0"/>
              </a:spcAft>
              <a:buSzPts val="2300"/>
              <a:buNone/>
            </a:pPr>
            <a:r>
              <a:t/>
            </a:r>
            <a:endParaRPr sz="1400"/>
          </a:p>
          <a:p>
            <a:pPr indent="-205422" lvl="1" marL="742950" rtl="0" algn="l">
              <a:spcBef>
                <a:spcPts val="820"/>
              </a:spcBef>
              <a:spcAft>
                <a:spcPts val="0"/>
              </a:spcAft>
              <a:buSzPts val="2300"/>
              <a:buNone/>
            </a:pPr>
            <a:r>
              <a:t/>
            </a:r>
            <a:endParaRPr sz="1400"/>
          </a:p>
          <a:p>
            <a:pPr indent="-278257" lvl="0" marL="285750" rtl="0" algn="l">
              <a:spcBef>
                <a:spcPts val="864"/>
              </a:spcBef>
              <a:spcAft>
                <a:spcPts val="0"/>
              </a:spcAft>
              <a:buSzPts val="1400"/>
              <a:buChar char="•"/>
            </a:pPr>
            <a:r>
              <a:rPr b="1" lang="en-US" sz="1400"/>
              <a:t>Hemlatha Kaur Saran</a:t>
            </a:r>
            <a:endParaRPr b="1" sz="1400"/>
          </a:p>
          <a:p>
            <a:pPr indent="-278257" lvl="1" marL="742950" rtl="0" algn="l">
              <a:spcBef>
                <a:spcPts val="864"/>
              </a:spcBef>
              <a:spcAft>
                <a:spcPts val="0"/>
              </a:spcAft>
              <a:buSzPts val="1400"/>
              <a:buChar char="•"/>
            </a:pPr>
            <a:r>
              <a:rPr lang="en-US" sz="1400"/>
              <a:t>Dataset selection, Data cleaning and preparation</a:t>
            </a:r>
            <a:endParaRPr sz="1400"/>
          </a:p>
          <a:p>
            <a:pPr indent="-278257" lvl="1" marL="742950" rtl="0" algn="l">
              <a:spcBef>
                <a:spcPts val="864"/>
              </a:spcBef>
              <a:spcAft>
                <a:spcPts val="0"/>
              </a:spcAft>
              <a:buSzPts val="1400"/>
              <a:buChar char="•"/>
            </a:pPr>
            <a:r>
              <a:rPr lang="en-US" sz="1400"/>
              <a:t>Performing Exploratory Data Analysis (EDA)</a:t>
            </a:r>
            <a:endParaRPr sz="1400"/>
          </a:p>
          <a:p>
            <a:pPr indent="-278257" lvl="1" marL="742950" rtl="0" algn="l">
              <a:spcBef>
                <a:spcPts val="864"/>
              </a:spcBef>
              <a:spcAft>
                <a:spcPts val="0"/>
              </a:spcAft>
              <a:buSzPts val="1400"/>
              <a:buChar char="•"/>
            </a:pPr>
            <a:r>
              <a:rPr lang="en-US" sz="1400"/>
              <a:t>Summary Statistics table , Univariate Analysis , Box plot Distribution</a:t>
            </a:r>
            <a:endParaRPr sz="1400"/>
          </a:p>
          <a:p>
            <a:pPr indent="-278257" lvl="0" marL="285750" rtl="0" algn="l">
              <a:spcBef>
                <a:spcPts val="864"/>
              </a:spcBef>
              <a:spcAft>
                <a:spcPts val="0"/>
              </a:spcAft>
              <a:buSzPts val="1400"/>
              <a:buChar char="•"/>
            </a:pPr>
            <a:r>
              <a:rPr b="1" lang="en-US" sz="1400"/>
              <a:t>Raminder Singh</a:t>
            </a:r>
            <a:endParaRPr sz="1400"/>
          </a:p>
          <a:p>
            <a:pPr indent="-278257" lvl="1" marL="742950" rtl="0" algn="l">
              <a:spcBef>
                <a:spcPts val="864"/>
              </a:spcBef>
              <a:spcAft>
                <a:spcPts val="0"/>
              </a:spcAft>
              <a:buSzPts val="1400"/>
              <a:buChar char="•"/>
            </a:pPr>
            <a:r>
              <a:rPr lang="en-US" sz="1400"/>
              <a:t>Correlation Matrix,</a:t>
            </a:r>
            <a:endParaRPr sz="1400"/>
          </a:p>
          <a:p>
            <a:pPr indent="-278257" lvl="1" marL="742950" rtl="0" algn="l">
              <a:spcBef>
                <a:spcPts val="864"/>
              </a:spcBef>
              <a:spcAft>
                <a:spcPts val="0"/>
              </a:spcAft>
              <a:buSzPts val="1400"/>
              <a:buChar char="•"/>
            </a:pPr>
            <a:r>
              <a:rPr lang="en-US" sz="1400"/>
              <a:t>Show target class distribution, visualise categorical variables</a:t>
            </a:r>
            <a:endParaRPr sz="1400"/>
          </a:p>
          <a:p>
            <a:pPr indent="-278257" lvl="1" marL="742950" rtl="0" algn="l">
              <a:spcBef>
                <a:spcPts val="864"/>
              </a:spcBef>
              <a:spcAft>
                <a:spcPts val="0"/>
              </a:spcAft>
              <a:buSzPts val="1400"/>
              <a:buChar char="•"/>
            </a:pPr>
            <a:r>
              <a:rPr lang="en-US" sz="1400"/>
              <a:t>Train logistic Regression model , Train Random Forest Classifier</a:t>
            </a:r>
            <a:endParaRPr sz="1400"/>
          </a:p>
          <a:p>
            <a:pPr indent="-278257" lvl="0" marL="285750" rtl="0" algn="l">
              <a:spcBef>
                <a:spcPts val="864"/>
              </a:spcBef>
              <a:spcAft>
                <a:spcPts val="0"/>
              </a:spcAft>
              <a:buSzPts val="1400"/>
              <a:buChar char="•"/>
            </a:pPr>
            <a:r>
              <a:rPr b="1" lang="en-US" sz="1400"/>
              <a:t>George David Asirvatharaj</a:t>
            </a:r>
            <a:endParaRPr b="1" sz="1400"/>
          </a:p>
          <a:p>
            <a:pPr indent="-243205" lvl="1" marL="742950" rtl="0" algn="l">
              <a:spcBef>
                <a:spcPts val="864"/>
              </a:spcBef>
              <a:spcAft>
                <a:spcPts val="0"/>
              </a:spcAft>
              <a:buSzPts val="1400"/>
              <a:buChar char="•"/>
            </a:pPr>
            <a:r>
              <a:rPr lang="en-US" sz="1400"/>
              <a:t> Train XGBoost Classifier</a:t>
            </a:r>
            <a:endParaRPr sz="1400"/>
          </a:p>
          <a:p>
            <a:pPr indent="-243205" lvl="1" marL="742950" rtl="0" algn="l">
              <a:spcBef>
                <a:spcPts val="864"/>
              </a:spcBef>
              <a:spcAft>
                <a:spcPts val="0"/>
              </a:spcAft>
              <a:buSzPts val="1400"/>
              <a:buChar char="•"/>
            </a:pPr>
            <a:r>
              <a:rPr lang="en-US" sz="1400"/>
              <a:t>Train K-Nearest Neighbors, Feature Importance </a:t>
            </a:r>
            <a:endParaRPr sz="1400"/>
          </a:p>
          <a:p>
            <a:pPr indent="-243205" lvl="1" marL="742950" rtl="0" algn="l">
              <a:spcBef>
                <a:spcPts val="864"/>
              </a:spcBef>
              <a:spcAft>
                <a:spcPts val="0"/>
              </a:spcAft>
              <a:buSzPts val="1400"/>
              <a:buChar char="•"/>
            </a:pPr>
            <a:r>
              <a:rPr lang="en-US" sz="1400"/>
              <a:t>Hyperparameter Tuning , Conclusion</a:t>
            </a:r>
            <a:endParaRPr sz="1400"/>
          </a:p>
          <a:p>
            <a:pPr indent="-125095" lvl="0" marL="285750" rtl="0" algn="l">
              <a:spcBef>
                <a:spcPts val="1040"/>
              </a:spcBef>
              <a:spcAft>
                <a:spcPts val="0"/>
              </a:spcAft>
              <a:buSzPts val="4600"/>
              <a:buNone/>
            </a:pPr>
            <a:r>
              <a:t/>
            </a:r>
            <a:endParaRPr b="1" sz="1400"/>
          </a:p>
          <a:p>
            <a:pPr indent="-157226" lvl="1" marL="742950" rtl="0" algn="l">
              <a:spcBef>
                <a:spcPts val="952"/>
              </a:spcBef>
              <a:spcAft>
                <a:spcPts val="0"/>
              </a:spcAft>
              <a:buSzPts val="3680"/>
              <a:buNone/>
            </a:pPr>
            <a:r>
              <a:t/>
            </a:r>
            <a:endParaRPr sz="1400"/>
          </a:p>
          <a:p>
            <a:pPr indent="-189357" lvl="0" marL="285750" rtl="0" algn="l">
              <a:spcBef>
                <a:spcPts val="864"/>
              </a:spcBef>
              <a:spcAft>
                <a:spcPts val="0"/>
              </a:spcAft>
              <a:buSzPts val="2760"/>
              <a:buNone/>
            </a:pPr>
            <a:r>
              <a:t/>
            </a:r>
            <a:endParaRPr sz="1400"/>
          </a:p>
        </p:txBody>
      </p:sp>
      <p:sp>
        <p:nvSpPr>
          <p:cNvPr id="164" name="Google Shape;164;p2"/>
          <p:cNvSpPr txBox="1"/>
          <p:nvPr/>
        </p:nvSpPr>
        <p:spPr>
          <a:xfrm>
            <a:off x="4825325" y="2594925"/>
            <a:ext cx="738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rgbClr val="262626"/>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XGBoost Model Evaluation</a:t>
            </a:r>
            <a:endParaRPr/>
          </a:p>
        </p:txBody>
      </p:sp>
      <p:sp>
        <p:nvSpPr>
          <p:cNvPr id="309" name="Google Shape;309;p19"/>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lang="en-US"/>
              <a:t>The XGBoost model correctly predicted 97.17% of the cases.</a:t>
            </a:r>
            <a:endParaRPr/>
          </a:p>
          <a:p>
            <a:pPr indent="-285750" lvl="0" marL="285750" rtl="0" algn="l">
              <a:spcBef>
                <a:spcPts val="936"/>
              </a:spcBef>
              <a:spcAft>
                <a:spcPts val="0"/>
              </a:spcAft>
              <a:buSzPct val="115000"/>
              <a:buChar char="•"/>
            </a:pPr>
            <a:r>
              <a:rPr lang="en-US"/>
              <a:t>The model correctly identified 95.68% of the positive predictions as diabetic cases.</a:t>
            </a:r>
            <a:endParaRPr/>
          </a:p>
          <a:p>
            <a:pPr indent="-285750" lvl="0" marL="285750" rtl="0" algn="l">
              <a:spcBef>
                <a:spcPts val="936"/>
              </a:spcBef>
              <a:spcAft>
                <a:spcPts val="0"/>
              </a:spcAft>
              <a:buSzPct val="115000"/>
              <a:buChar char="•"/>
            </a:pPr>
            <a:r>
              <a:rPr lang="en-US"/>
              <a:t>The recall of 69.96% indicates that the model correctly identified 69.96% of actual diabetic patients.</a:t>
            </a:r>
            <a:endParaRPr/>
          </a:p>
          <a:p>
            <a:pPr indent="-285750" lvl="0" marL="285750" rtl="0" algn="l">
              <a:spcBef>
                <a:spcPts val="936"/>
              </a:spcBef>
              <a:spcAft>
                <a:spcPts val="0"/>
              </a:spcAft>
              <a:buSzPct val="115000"/>
              <a:buChar char="•"/>
            </a:pPr>
            <a:r>
              <a:rPr lang="en-US"/>
              <a:t>An F1 score of 0.8083 shows a good balance between precision and recall.</a:t>
            </a:r>
            <a:endParaRPr/>
          </a:p>
          <a:p>
            <a:pPr indent="-285750" lvl="0" marL="285750" rtl="0" algn="l">
              <a:spcBef>
                <a:spcPts val="936"/>
              </a:spcBef>
              <a:spcAft>
                <a:spcPts val="0"/>
              </a:spcAft>
              <a:buSzPct val="115000"/>
              <a:buChar char="•"/>
            </a:pPr>
            <a:r>
              <a:rPr lang="en-US"/>
              <a:t>The ROC AUC of 0.8483 reflects the model’s strong ability to discriminate between diabetic and non-diabetic cases.</a:t>
            </a:r>
            <a:endParaRPr/>
          </a:p>
          <a:p>
            <a:pPr indent="-163068" lvl="0" marL="285750" rtl="0" algn="l">
              <a:spcBef>
                <a:spcPts val="936"/>
              </a:spcBef>
              <a:spcAft>
                <a:spcPts val="0"/>
              </a:spcAft>
              <a:buSzPct val="115000"/>
              <a:buNone/>
            </a:pPr>
            <a:r>
              <a:t/>
            </a:r>
            <a:endParaRPr/>
          </a:p>
        </p:txBody>
      </p:sp>
      <p:pic>
        <p:nvPicPr>
          <p:cNvPr id="310" name="Google Shape;310;p19"/>
          <p:cNvPicPr preferRelativeResize="0"/>
          <p:nvPr>
            <p:ph idx="2" type="body"/>
          </p:nvPr>
        </p:nvPicPr>
        <p:blipFill rotWithShape="1">
          <a:blip r:embed="rId3">
            <a:alphaModFix/>
          </a:blip>
          <a:srcRect b="0" l="0" r="0" t="0"/>
          <a:stretch/>
        </p:blipFill>
        <p:spPr>
          <a:xfrm>
            <a:off x="6181725" y="3842638"/>
            <a:ext cx="4718050" cy="7459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K-Nearest Neighbors (KNN) Model Evaluation</a:t>
            </a:r>
            <a:endParaRPr/>
          </a:p>
        </p:txBody>
      </p:sp>
      <p:sp>
        <p:nvSpPr>
          <p:cNvPr id="317" name="Google Shape;317;p20"/>
          <p:cNvSpPr txBox="1"/>
          <p:nvPr>
            <p:ph idx="1" type="body"/>
          </p:nvPr>
        </p:nvSpPr>
        <p:spPr>
          <a:xfrm>
            <a:off x="1110050" y="2556925"/>
            <a:ext cx="5105400" cy="3318900"/>
          </a:xfrm>
          <a:prstGeom prst="rect">
            <a:avLst/>
          </a:prstGeom>
          <a:noFill/>
          <a:ln>
            <a:noFill/>
          </a:ln>
        </p:spPr>
        <p:txBody>
          <a:bodyPr anchorCtr="0" anchor="t" bIns="45700" lIns="91425" spcFirstLastPara="1" rIns="91425" wrap="square" tIns="45700">
            <a:noAutofit/>
          </a:bodyPr>
          <a:lstStyle/>
          <a:p>
            <a:pPr indent="-247650" lvl="0" marL="285750" rtl="0" algn="l">
              <a:spcBef>
                <a:spcPts val="0"/>
              </a:spcBef>
              <a:spcAft>
                <a:spcPts val="0"/>
              </a:spcAft>
              <a:buSzPts val="1953"/>
              <a:buChar char="•"/>
            </a:pPr>
            <a:r>
              <a:rPr lang="en-US" sz="1620">
                <a:latin typeface="Times New Roman"/>
                <a:ea typeface="Times New Roman"/>
                <a:cs typeface="Times New Roman"/>
                <a:sym typeface="Times New Roman"/>
              </a:rPr>
              <a:t>The KNN model correctly predicted 96.07% of the cases in the dataset.</a:t>
            </a:r>
            <a:endParaRPr sz="1620"/>
          </a:p>
          <a:p>
            <a:pPr indent="-247650" lvl="0" marL="285750" rtl="0" algn="l">
              <a:spcBef>
                <a:spcPts val="1044"/>
              </a:spcBef>
              <a:spcAft>
                <a:spcPts val="0"/>
              </a:spcAft>
              <a:buSzPts val="1953"/>
              <a:buChar char="•"/>
            </a:pPr>
            <a:r>
              <a:rPr lang="en-US" sz="1620">
                <a:latin typeface="Times New Roman"/>
                <a:ea typeface="Times New Roman"/>
                <a:cs typeface="Times New Roman"/>
                <a:sym typeface="Times New Roman"/>
              </a:rPr>
              <a:t>The model correctly identified 89.60% of the predicted diabetic cases.</a:t>
            </a:r>
            <a:endParaRPr sz="1620"/>
          </a:p>
          <a:p>
            <a:pPr indent="-247650" lvl="0" marL="285750" rtl="0" algn="l">
              <a:spcBef>
                <a:spcPts val="1044"/>
              </a:spcBef>
              <a:spcAft>
                <a:spcPts val="0"/>
              </a:spcAft>
              <a:buSzPts val="1953"/>
              <a:buChar char="•"/>
            </a:pPr>
            <a:r>
              <a:rPr lang="en-US" sz="1620">
                <a:latin typeface="Times New Roman"/>
                <a:ea typeface="Times New Roman"/>
                <a:cs typeface="Times New Roman"/>
                <a:sym typeface="Times New Roman"/>
              </a:rPr>
              <a:t>The recall of 61.07% indicates that the model identified 61.07% of the actual diabetic patients.</a:t>
            </a:r>
            <a:endParaRPr sz="1620"/>
          </a:p>
          <a:p>
            <a:pPr indent="-247650" lvl="0" marL="285750" rtl="0" algn="l">
              <a:spcBef>
                <a:spcPts val="1044"/>
              </a:spcBef>
              <a:spcAft>
                <a:spcPts val="0"/>
              </a:spcAft>
              <a:buSzPts val="1953"/>
              <a:buChar char="•"/>
            </a:pPr>
            <a:r>
              <a:rPr lang="en-US" sz="1620">
                <a:latin typeface="Times New Roman"/>
                <a:ea typeface="Times New Roman"/>
                <a:cs typeface="Times New Roman"/>
                <a:sym typeface="Times New Roman"/>
              </a:rPr>
              <a:t>An F1 score of 0.7263 reflects a moderate balance between precision and recall.</a:t>
            </a:r>
            <a:endParaRPr sz="1620"/>
          </a:p>
          <a:p>
            <a:pPr indent="-247650" lvl="0" marL="285750" rtl="0" algn="l">
              <a:spcBef>
                <a:spcPts val="1044"/>
              </a:spcBef>
              <a:spcAft>
                <a:spcPts val="0"/>
              </a:spcAft>
              <a:buSzPts val="1953"/>
              <a:buChar char="•"/>
            </a:pPr>
            <a:r>
              <a:rPr lang="en-US" sz="1620">
                <a:latin typeface="Times New Roman"/>
                <a:ea typeface="Times New Roman"/>
                <a:cs typeface="Times New Roman"/>
                <a:sym typeface="Times New Roman"/>
              </a:rPr>
              <a:t>The ROC AUC of 0.8020 shows the model’s ability to distinguish between diabetic and non-diabetic cases.</a:t>
            </a:r>
            <a:endParaRPr sz="1620"/>
          </a:p>
          <a:p>
            <a:pPr indent="-123634" lvl="0" marL="285750" rtl="0" algn="l">
              <a:spcBef>
                <a:spcPts val="1044"/>
              </a:spcBef>
              <a:spcAft>
                <a:spcPts val="0"/>
              </a:spcAft>
              <a:buSzPts val="2553"/>
              <a:buNone/>
            </a:pPr>
            <a:r>
              <a:t/>
            </a:r>
            <a:endParaRPr sz="1620"/>
          </a:p>
        </p:txBody>
      </p:sp>
      <p:pic>
        <p:nvPicPr>
          <p:cNvPr id="318" name="Google Shape;318;p20"/>
          <p:cNvPicPr preferRelativeResize="0"/>
          <p:nvPr>
            <p:ph idx="4294967295" type="body"/>
          </p:nvPr>
        </p:nvPicPr>
        <p:blipFill rotWithShape="1">
          <a:blip r:embed="rId3">
            <a:alphaModFix/>
          </a:blip>
          <a:srcRect b="0" l="0" r="0" t="0"/>
          <a:stretch/>
        </p:blipFill>
        <p:spPr>
          <a:xfrm>
            <a:off x="6400800" y="3056088"/>
            <a:ext cx="4718100" cy="745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37438444c61_1_0"/>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Feature</a:t>
            </a:r>
            <a:r>
              <a:rPr b="1" lang="en-US" sz="3600">
                <a:latin typeface="Times New Roman"/>
                <a:ea typeface="Times New Roman"/>
                <a:cs typeface="Times New Roman"/>
                <a:sym typeface="Times New Roman"/>
              </a:rPr>
              <a:t> Importance from Random Forest</a:t>
            </a:r>
            <a:endParaRPr/>
          </a:p>
        </p:txBody>
      </p:sp>
      <p:pic>
        <p:nvPicPr>
          <p:cNvPr id="325" name="Google Shape;325;g37438444c61_1_0"/>
          <p:cNvPicPr preferRelativeResize="0"/>
          <p:nvPr/>
        </p:nvPicPr>
        <p:blipFill>
          <a:blip r:embed="rId3">
            <a:alphaModFix/>
          </a:blip>
          <a:stretch>
            <a:fillRect/>
          </a:stretch>
        </p:blipFill>
        <p:spPr>
          <a:xfrm>
            <a:off x="2290425" y="2477575"/>
            <a:ext cx="6376099" cy="3700175"/>
          </a:xfrm>
          <a:prstGeom prst="rect">
            <a:avLst/>
          </a:prstGeom>
          <a:noFill/>
          <a:ln>
            <a:noFill/>
          </a:ln>
        </p:spPr>
      </p:pic>
      <p:sp>
        <p:nvSpPr>
          <p:cNvPr id="326" name="Google Shape;326;g37438444c61_1_0"/>
          <p:cNvSpPr txBox="1"/>
          <p:nvPr/>
        </p:nvSpPr>
        <p:spPr>
          <a:xfrm>
            <a:off x="8872550" y="2743850"/>
            <a:ext cx="2413500" cy="31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62626"/>
                </a:solidFill>
                <a:latin typeface="Times New Roman"/>
                <a:ea typeface="Times New Roman"/>
                <a:cs typeface="Times New Roman"/>
                <a:sym typeface="Times New Roman"/>
              </a:rPr>
              <a:t>Feature Importance provides:</a:t>
            </a:r>
            <a:endParaRPr b="1" sz="1200">
              <a:solidFill>
                <a:srgbClr val="262626"/>
              </a:solidFill>
              <a:latin typeface="Times New Roman"/>
              <a:ea typeface="Times New Roman"/>
              <a:cs typeface="Times New Roman"/>
              <a:sym typeface="Times New Roman"/>
            </a:endParaRPr>
          </a:p>
          <a:p>
            <a:pPr indent="0" lvl="0" marL="0" rtl="0" algn="l">
              <a:spcBef>
                <a:spcPts val="0"/>
              </a:spcBef>
              <a:spcAft>
                <a:spcPts val="0"/>
              </a:spcAft>
              <a:buNone/>
            </a:pPr>
            <a:r>
              <a:rPr b="1" lang="en-US" sz="1200">
                <a:solidFill>
                  <a:srgbClr val="262626"/>
                </a:solidFill>
                <a:latin typeface="Times New Roman"/>
                <a:ea typeface="Times New Roman"/>
                <a:cs typeface="Times New Roman"/>
                <a:sym typeface="Times New Roman"/>
              </a:rPr>
              <a:t>1. </a:t>
            </a:r>
            <a:r>
              <a:rPr b="1" lang="en-US" sz="1200">
                <a:solidFill>
                  <a:srgbClr val="262626"/>
                </a:solidFill>
                <a:latin typeface="Times New Roman"/>
                <a:ea typeface="Times New Roman"/>
                <a:cs typeface="Times New Roman"/>
                <a:sym typeface="Times New Roman"/>
              </a:rPr>
              <a:t>Interpretability</a:t>
            </a:r>
            <a:r>
              <a:rPr lang="en-US" sz="1200">
                <a:solidFill>
                  <a:srgbClr val="262626"/>
                </a:solidFill>
                <a:latin typeface="Times New Roman"/>
                <a:ea typeface="Times New Roman"/>
                <a:cs typeface="Times New Roman"/>
                <a:sym typeface="Times New Roman"/>
              </a:rPr>
              <a:t>: It provides a clear, data-driven answer to the features that play significant role in the prediction</a:t>
            </a:r>
            <a:endParaRPr sz="1200">
              <a:solidFill>
                <a:srgbClr val="262626"/>
              </a:solidFill>
              <a:latin typeface="Times New Roman"/>
              <a:ea typeface="Times New Roman"/>
              <a:cs typeface="Times New Roman"/>
              <a:sym typeface="Times New Roman"/>
            </a:endParaRPr>
          </a:p>
          <a:p>
            <a:pPr indent="0" lvl="0" marL="0" rtl="0" algn="l">
              <a:spcBef>
                <a:spcPts val="0"/>
              </a:spcBef>
              <a:spcAft>
                <a:spcPts val="0"/>
              </a:spcAft>
              <a:buNone/>
            </a:pPr>
            <a:r>
              <a:rPr b="1" lang="en-US" sz="1200">
                <a:solidFill>
                  <a:srgbClr val="262626"/>
                </a:solidFill>
                <a:latin typeface="Times New Roman"/>
                <a:ea typeface="Times New Roman"/>
                <a:cs typeface="Times New Roman"/>
                <a:sym typeface="Times New Roman"/>
              </a:rPr>
              <a:t>2. </a:t>
            </a:r>
            <a:r>
              <a:rPr b="1" lang="en-US" sz="1200">
                <a:solidFill>
                  <a:srgbClr val="262626"/>
                </a:solidFill>
                <a:latin typeface="Times New Roman"/>
                <a:ea typeface="Times New Roman"/>
                <a:cs typeface="Times New Roman"/>
                <a:sym typeface="Times New Roman"/>
              </a:rPr>
              <a:t>Feature Selection</a:t>
            </a:r>
            <a:r>
              <a:rPr lang="en-US" sz="1200">
                <a:solidFill>
                  <a:srgbClr val="262626"/>
                </a:solidFill>
                <a:latin typeface="Times New Roman"/>
                <a:ea typeface="Times New Roman"/>
                <a:cs typeface="Times New Roman"/>
                <a:sym typeface="Times New Roman"/>
              </a:rPr>
              <a:t>: It helps you identify features that are not contributing to the model's performance.</a:t>
            </a:r>
            <a:endParaRPr sz="1200">
              <a:solidFill>
                <a:srgbClr val="262626"/>
              </a:solidFill>
              <a:latin typeface="Times New Roman"/>
              <a:ea typeface="Times New Roman"/>
              <a:cs typeface="Times New Roman"/>
              <a:sym typeface="Times New Roman"/>
            </a:endParaRPr>
          </a:p>
          <a:p>
            <a:pPr indent="0" lvl="0" marL="0" rtl="0" algn="l">
              <a:spcBef>
                <a:spcPts val="0"/>
              </a:spcBef>
              <a:spcAft>
                <a:spcPts val="0"/>
              </a:spcAft>
              <a:buNone/>
            </a:pPr>
            <a:r>
              <a:rPr b="1" lang="en-US" sz="1200">
                <a:solidFill>
                  <a:srgbClr val="262626"/>
                </a:solidFill>
                <a:latin typeface="Times New Roman"/>
                <a:ea typeface="Times New Roman"/>
                <a:cs typeface="Times New Roman"/>
                <a:sym typeface="Times New Roman"/>
              </a:rPr>
              <a:t>3. Validation</a:t>
            </a:r>
            <a:r>
              <a:rPr lang="en-US" sz="1200">
                <a:solidFill>
                  <a:srgbClr val="262626"/>
                </a:solidFill>
                <a:latin typeface="Times New Roman"/>
                <a:ea typeface="Times New Roman"/>
                <a:cs typeface="Times New Roman"/>
                <a:sym typeface="Times New Roman"/>
              </a:rPr>
              <a:t>: The results of the feature importance analysis can either validate your assumptions about the data or reveal surprising insights</a:t>
            </a:r>
            <a:endParaRPr sz="1200">
              <a:solidFill>
                <a:srgbClr val="262626"/>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7438444c61_1_13"/>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Final Evaluation with tuned models</a:t>
            </a:r>
            <a:endParaRPr/>
          </a:p>
        </p:txBody>
      </p:sp>
      <p:pic>
        <p:nvPicPr>
          <p:cNvPr id="333" name="Google Shape;333;g37438444c61_1_13"/>
          <p:cNvPicPr preferRelativeResize="0"/>
          <p:nvPr/>
        </p:nvPicPr>
        <p:blipFill>
          <a:blip r:embed="rId3">
            <a:alphaModFix/>
          </a:blip>
          <a:stretch>
            <a:fillRect/>
          </a:stretch>
        </p:blipFill>
        <p:spPr>
          <a:xfrm>
            <a:off x="1461288" y="2533645"/>
            <a:ext cx="7896225" cy="2228850"/>
          </a:xfrm>
          <a:prstGeom prst="rect">
            <a:avLst/>
          </a:prstGeom>
          <a:noFill/>
          <a:ln>
            <a:noFill/>
          </a:ln>
        </p:spPr>
      </p:pic>
      <p:sp>
        <p:nvSpPr>
          <p:cNvPr id="334" name="Google Shape;334;g37438444c61_1_13"/>
          <p:cNvSpPr txBox="1"/>
          <p:nvPr/>
        </p:nvSpPr>
        <p:spPr>
          <a:xfrm>
            <a:off x="1514363" y="4892450"/>
            <a:ext cx="7790100" cy="804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262626"/>
              </a:buClr>
              <a:buSzPts val="1200"/>
              <a:buFont typeface="Times New Roman"/>
              <a:buChar char="●"/>
            </a:pPr>
            <a:r>
              <a:rPr lang="en-US" sz="1200">
                <a:solidFill>
                  <a:srgbClr val="262626"/>
                </a:solidFill>
                <a:latin typeface="Times New Roman"/>
                <a:ea typeface="Times New Roman"/>
                <a:cs typeface="Times New Roman"/>
                <a:sym typeface="Times New Roman"/>
              </a:rPr>
              <a:t>XGBoost has higher ROC AUC and Recall and good in distinguishing between the two classes and is also the most effective at identifying the actual positive cases (diabetic patients)</a:t>
            </a:r>
            <a:endParaRPr sz="1200">
              <a:solidFill>
                <a:srgbClr val="262626"/>
              </a:solidFill>
              <a:latin typeface="Times New Roman"/>
              <a:ea typeface="Times New Roman"/>
              <a:cs typeface="Times New Roman"/>
              <a:sym typeface="Times New Roman"/>
            </a:endParaRPr>
          </a:p>
          <a:p>
            <a:pPr indent="-304800" lvl="0" marL="457200" rtl="0" algn="l">
              <a:spcBef>
                <a:spcPts val="0"/>
              </a:spcBef>
              <a:spcAft>
                <a:spcPts val="0"/>
              </a:spcAft>
              <a:buClr>
                <a:srgbClr val="262626"/>
              </a:buClr>
              <a:buSzPts val="1200"/>
              <a:buFont typeface="Times New Roman"/>
              <a:buChar char="●"/>
            </a:pPr>
            <a:r>
              <a:rPr lang="en-US" sz="1200">
                <a:solidFill>
                  <a:srgbClr val="262626"/>
                </a:solidFill>
                <a:latin typeface="Times New Roman"/>
                <a:ea typeface="Times New Roman"/>
                <a:cs typeface="Times New Roman"/>
                <a:sym typeface="Times New Roman"/>
              </a:rPr>
              <a:t>Random Forest Tuned is the next closest to have a high ROC AUC and Recall</a:t>
            </a:r>
            <a:endParaRPr sz="1200">
              <a:solidFill>
                <a:srgbClr val="262626"/>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Conclusion</a:t>
            </a:r>
            <a:endParaRPr/>
          </a:p>
        </p:txBody>
      </p:sp>
      <p:sp>
        <p:nvSpPr>
          <p:cNvPr id="341" name="Google Shape;341;p2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XGBoost and Random Forest outperformed other models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XGBoost achieved the best performance in terms of accuracy and recall</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Random Forest offers valuable feature importance insights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Future improvements include deep learning and feature engineering</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22"/>
          <p:cNvSpPr txBox="1"/>
          <p:nvPr>
            <p:ph type="title"/>
          </p:nvPr>
        </p:nvSpPr>
        <p:spPr>
          <a:xfrm>
            <a:off x="1295402" y="982132"/>
            <a:ext cx="9601196" cy="1303867"/>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References</a:t>
            </a:r>
            <a:endParaRPr/>
          </a:p>
        </p:txBody>
      </p:sp>
      <p:sp>
        <p:nvSpPr>
          <p:cNvPr id="347" name="Google Shape;347;p22"/>
          <p:cNvSpPr txBox="1"/>
          <p:nvPr>
            <p:ph idx="1" type="body"/>
          </p:nvPr>
        </p:nvSpPr>
        <p:spPr>
          <a:xfrm>
            <a:off x="1295401" y="2556932"/>
            <a:ext cx="9601196" cy="3318936"/>
          </a:xfrm>
          <a:prstGeom prst="rect">
            <a:avLst/>
          </a:prstGeom>
          <a:solidFill>
            <a:schemeClr val="lt1"/>
          </a:solidFill>
          <a:ln>
            <a:noFill/>
          </a:ln>
        </p:spPr>
        <p:txBody>
          <a:bodyPr anchorCtr="0" anchor="t" bIns="45700" lIns="91425" spcFirstLastPara="1" rIns="91425" wrap="square" tIns="45700">
            <a:normAutofit fontScale="55000" lnSpcReduction="20000"/>
          </a:bodyPr>
          <a:lstStyle/>
          <a:p>
            <a:pPr indent="-381000" lvl="0" marL="381000" marR="0" rtl="0" algn="l">
              <a:lnSpc>
                <a:spcPct val="85714"/>
              </a:lnSpc>
              <a:spcBef>
                <a:spcPts val="0"/>
              </a:spcBef>
              <a:spcAft>
                <a:spcPts val="0"/>
              </a:spcAft>
              <a:buSzPct val="115000"/>
              <a:buNone/>
            </a:pPr>
            <a:r>
              <a:rPr lang="en-US" sz="2800">
                <a:solidFill>
                  <a:srgbClr val="000000"/>
                </a:solidFill>
                <a:latin typeface="Times New Roman"/>
                <a:ea typeface="Times New Roman"/>
                <a:cs typeface="Times New Roman"/>
                <a:sym typeface="Times New Roman"/>
              </a:rPr>
              <a:t>World. (2024, November 14). </a:t>
            </a:r>
            <a:r>
              <a:rPr i="1" lang="en-US" sz="2800">
                <a:solidFill>
                  <a:srgbClr val="000000"/>
                </a:solidFill>
                <a:latin typeface="Times New Roman"/>
                <a:ea typeface="Times New Roman"/>
                <a:cs typeface="Times New Roman"/>
                <a:sym typeface="Times New Roman"/>
              </a:rPr>
              <a:t>Diabetes</a:t>
            </a:r>
            <a:r>
              <a:rPr lang="en-US" sz="2800">
                <a:solidFill>
                  <a:srgbClr val="000000"/>
                </a:solidFill>
                <a:latin typeface="Times New Roman"/>
                <a:ea typeface="Times New Roman"/>
                <a:cs typeface="Times New Roman"/>
                <a:sym typeface="Times New Roman"/>
              </a:rPr>
              <a:t>. Who.int; World Health Organization: WHO. </a:t>
            </a:r>
            <a:r>
              <a:rPr lang="en-US" sz="2800" u="sng">
                <a:solidFill>
                  <a:srgbClr val="000000"/>
                </a:solidFill>
                <a:latin typeface="Times New Roman"/>
                <a:ea typeface="Times New Roman"/>
                <a:cs typeface="Times New Roman"/>
                <a:sym typeface="Times New Roman"/>
                <a:hlinkClick r:id="rId4">
                  <a:extLst>
                    <a:ext uri="{A12FA001-AC4F-418D-AE19-62706E023703}">
                      <ahyp:hlinkClr val="tx"/>
                    </a:ext>
                  </a:extLst>
                </a:hlinkClick>
              </a:rPr>
              <a:t>https://www.who.int/news-room/fact-sheets/detail/diabetes</a:t>
            </a:r>
            <a:endParaRPr sz="2800">
              <a:latin typeface="Times New Roman"/>
              <a:ea typeface="Times New Roman"/>
              <a:cs typeface="Times New Roman"/>
              <a:sym typeface="Times New Roman"/>
            </a:endParaRPr>
          </a:p>
          <a:p>
            <a:pPr indent="-381000" lvl="0" marL="381000" marR="0" rtl="0" algn="l">
              <a:lnSpc>
                <a:spcPct val="85714"/>
              </a:lnSpc>
              <a:spcBef>
                <a:spcPts val="908"/>
              </a:spcBef>
              <a:spcAft>
                <a:spcPts val="0"/>
              </a:spcAft>
              <a:buSzPct val="115000"/>
              <a:buNone/>
            </a:pPr>
            <a:r>
              <a:rPr lang="en-US" sz="2800">
                <a:solidFill>
                  <a:srgbClr val="000000"/>
                </a:solidFill>
                <a:latin typeface="Times New Roman"/>
                <a:ea typeface="Times New Roman"/>
                <a:cs typeface="Times New Roman"/>
                <a:sym typeface="Times New Roman"/>
              </a:rPr>
              <a:t>Olalekan Kehinde. (2025). Machine Learning in Predictive Modelling: Addressing Chronic Disease Management through Optimized... </a:t>
            </a:r>
            <a:r>
              <a:rPr i="1" lang="en-US" sz="2800">
                <a:solidFill>
                  <a:srgbClr val="000000"/>
                </a:solidFill>
                <a:latin typeface="Times New Roman"/>
                <a:ea typeface="Times New Roman"/>
                <a:cs typeface="Times New Roman"/>
                <a:sym typeface="Times New Roman"/>
              </a:rPr>
              <a:t>International Journal of Research Publication and Reviews</a:t>
            </a:r>
            <a:r>
              <a:rPr lang="en-US" sz="2800">
                <a:solidFill>
                  <a:srgbClr val="000000"/>
                </a:solidFill>
                <a:latin typeface="Times New Roman"/>
                <a:ea typeface="Times New Roman"/>
                <a:cs typeface="Times New Roman"/>
                <a:sym typeface="Times New Roman"/>
              </a:rPr>
              <a:t>, </a:t>
            </a:r>
            <a:r>
              <a:rPr i="1" lang="en-US" sz="2800">
                <a:solidFill>
                  <a:srgbClr val="000000"/>
                </a:solidFill>
                <a:latin typeface="Times New Roman"/>
                <a:ea typeface="Times New Roman"/>
                <a:cs typeface="Times New Roman"/>
                <a:sym typeface="Times New Roman"/>
              </a:rPr>
              <a:t>6</a:t>
            </a:r>
            <a:r>
              <a:rPr lang="en-US" sz="2800">
                <a:solidFill>
                  <a:srgbClr val="000000"/>
                </a:solidFill>
                <a:latin typeface="Times New Roman"/>
                <a:ea typeface="Times New Roman"/>
                <a:cs typeface="Times New Roman"/>
                <a:sym typeface="Times New Roman"/>
              </a:rPr>
              <a:t>(1), 1525–1539. </a:t>
            </a:r>
            <a:r>
              <a:rPr lang="en-US" sz="2800" u="sng">
                <a:solidFill>
                  <a:srgbClr val="000000"/>
                </a:solidFill>
                <a:latin typeface="Times New Roman"/>
                <a:ea typeface="Times New Roman"/>
                <a:cs typeface="Times New Roman"/>
                <a:sym typeface="Times New Roman"/>
                <a:hlinkClick r:id="rId5">
                  <a:extLst>
                    <a:ext uri="{A12FA001-AC4F-418D-AE19-62706E023703}">
                      <ahyp:hlinkClr val="tx"/>
                    </a:ext>
                  </a:extLst>
                </a:hlinkClick>
              </a:rPr>
              <a:t>https://www.researchgate.net/publication/388123356_Machine_Learning_in_Predictive_Modelling_Addressing_Chronic_Disease_Management_through_Optimized_Healthcare_Processes</a:t>
            </a:r>
            <a:endParaRPr sz="2800">
              <a:latin typeface="Times New Roman"/>
              <a:ea typeface="Times New Roman"/>
              <a:cs typeface="Times New Roman"/>
              <a:sym typeface="Times New Roman"/>
            </a:endParaRPr>
          </a:p>
          <a:p>
            <a:pPr indent="-381000" lvl="0" marL="381000" marR="0" rtl="0" algn="l">
              <a:lnSpc>
                <a:spcPct val="85714"/>
              </a:lnSpc>
              <a:spcBef>
                <a:spcPts val="908"/>
              </a:spcBef>
              <a:spcAft>
                <a:spcPts val="0"/>
              </a:spcAft>
              <a:buSzPct val="115000"/>
              <a:buNone/>
            </a:pPr>
            <a:r>
              <a:rPr lang="en-US" sz="2800">
                <a:solidFill>
                  <a:srgbClr val="000000"/>
                </a:solidFill>
                <a:latin typeface="Times New Roman"/>
                <a:ea typeface="Times New Roman"/>
                <a:cs typeface="Times New Roman"/>
                <a:sym typeface="Times New Roman"/>
              </a:rPr>
              <a:t>Basith, A., Hashim, M. J., King, J. K., Govender, R. D., Mustafa, H., &amp; Juma Al Kaabi. (2019). Epidemiology of Type 2 Diabetes – Global Burden of Disease and Forecasted Trends. </a:t>
            </a:r>
            <a:r>
              <a:rPr i="1" lang="en-US" sz="2800">
                <a:solidFill>
                  <a:srgbClr val="000000"/>
                </a:solidFill>
                <a:latin typeface="Times New Roman"/>
                <a:ea typeface="Times New Roman"/>
                <a:cs typeface="Times New Roman"/>
                <a:sym typeface="Times New Roman"/>
              </a:rPr>
              <a:t>Journal of Epidemiology and Global Health</a:t>
            </a:r>
            <a:r>
              <a:rPr lang="en-US" sz="2800">
                <a:solidFill>
                  <a:srgbClr val="000000"/>
                </a:solidFill>
                <a:latin typeface="Times New Roman"/>
                <a:ea typeface="Times New Roman"/>
                <a:cs typeface="Times New Roman"/>
                <a:sym typeface="Times New Roman"/>
              </a:rPr>
              <a:t>, </a:t>
            </a:r>
            <a:r>
              <a:rPr i="1" lang="en-US" sz="2800">
                <a:solidFill>
                  <a:srgbClr val="000000"/>
                </a:solidFill>
                <a:latin typeface="Times New Roman"/>
                <a:ea typeface="Times New Roman"/>
                <a:cs typeface="Times New Roman"/>
                <a:sym typeface="Times New Roman"/>
              </a:rPr>
              <a:t>10</a:t>
            </a:r>
            <a:r>
              <a:rPr lang="en-US" sz="2800">
                <a:solidFill>
                  <a:srgbClr val="000000"/>
                </a:solidFill>
                <a:latin typeface="Times New Roman"/>
                <a:ea typeface="Times New Roman"/>
                <a:cs typeface="Times New Roman"/>
                <a:sym typeface="Times New Roman"/>
              </a:rPr>
              <a:t>(1), 107–107. </a:t>
            </a:r>
            <a:r>
              <a:rPr lang="en-US" sz="2800" u="sng">
                <a:solidFill>
                  <a:srgbClr val="000000"/>
                </a:solidFill>
                <a:latin typeface="Times New Roman"/>
                <a:ea typeface="Times New Roman"/>
                <a:cs typeface="Times New Roman"/>
                <a:sym typeface="Times New Roman"/>
                <a:hlinkClick r:id="rId6">
                  <a:extLst>
                    <a:ext uri="{A12FA001-AC4F-418D-AE19-62706E023703}">
                      <ahyp:hlinkClr val="tx"/>
                    </a:ext>
                  </a:extLst>
                </a:hlinkClick>
              </a:rPr>
              <a:t>https://doi.org/10.2991/jegh.k.191028.001</a:t>
            </a:r>
            <a:endParaRPr sz="2800">
              <a:latin typeface="Times New Roman"/>
              <a:ea typeface="Times New Roman"/>
              <a:cs typeface="Times New Roman"/>
              <a:sym typeface="Times New Roman"/>
            </a:endParaRPr>
          </a:p>
          <a:p>
            <a:pPr indent="-189357" lvl="0" marL="285750" rtl="0" algn="l">
              <a:spcBef>
                <a:spcPts val="864"/>
              </a:spcBef>
              <a:spcAft>
                <a:spcPts val="0"/>
              </a:spcAft>
              <a:buSzPct val="115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
          <p:cNvSpPr txBox="1"/>
          <p:nvPr>
            <p:ph type="title"/>
          </p:nvPr>
        </p:nvSpPr>
        <p:spPr>
          <a:xfrm>
            <a:off x="1295402" y="982132"/>
            <a:ext cx="9601196" cy="1303867"/>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Overview of Diabetes</a:t>
            </a:r>
            <a:endParaRPr/>
          </a:p>
        </p:txBody>
      </p:sp>
      <p:sp>
        <p:nvSpPr>
          <p:cNvPr id="171" name="Google Shape;171;p3"/>
          <p:cNvSpPr txBox="1"/>
          <p:nvPr>
            <p:ph idx="1" type="body"/>
          </p:nvPr>
        </p:nvSpPr>
        <p:spPr>
          <a:xfrm>
            <a:off x="1298448" y="2560320"/>
            <a:ext cx="4718304" cy="3310128"/>
          </a:xfrm>
          <a:prstGeom prst="rect">
            <a:avLst/>
          </a:prstGeom>
          <a:solidFill>
            <a:schemeClr val="lt1"/>
          </a:solidFill>
          <a:ln>
            <a:noFill/>
          </a:ln>
        </p:spPr>
        <p:txBody>
          <a:bodyPr anchorCtr="0" anchor="t" bIns="45700" lIns="91425" spcFirstLastPara="1" rIns="91425" wrap="square" tIns="45700">
            <a:normAutofit fontScale="850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Diabetes is a global health challenge affecting over 420 million people</a:t>
            </a:r>
            <a:endParaRPr/>
          </a:p>
          <a:p>
            <a:pPr indent="-285750" lvl="0" marL="285750" rtl="0" algn="l">
              <a:spcBef>
                <a:spcPts val="1008"/>
              </a:spcBef>
              <a:spcAft>
                <a:spcPts val="0"/>
              </a:spcAft>
              <a:buSzPct val="115000"/>
              <a:buChar char="•"/>
            </a:pPr>
            <a:r>
              <a:rPr lang="en-US">
                <a:latin typeface="Times New Roman"/>
                <a:ea typeface="Times New Roman"/>
                <a:cs typeface="Times New Roman"/>
                <a:sym typeface="Times New Roman"/>
              </a:rPr>
              <a:t>Over 9% of the global population suffers from diabetes, with the number rising annually</a:t>
            </a:r>
            <a:endParaRPr/>
          </a:p>
          <a:p>
            <a:pPr indent="-285750" lvl="0" marL="285750" rtl="0" algn="l">
              <a:spcBef>
                <a:spcPts val="1008"/>
              </a:spcBef>
              <a:spcAft>
                <a:spcPts val="0"/>
              </a:spcAft>
              <a:buSzPct val="115000"/>
              <a:buChar char="•"/>
            </a:pPr>
            <a:r>
              <a:rPr lang="en-US">
                <a:latin typeface="Times New Roman"/>
                <a:ea typeface="Times New Roman"/>
                <a:cs typeface="Times New Roman"/>
                <a:sym typeface="Times New Roman"/>
              </a:rPr>
              <a:t>Diabetes leads to complications such as heart disease, kidney failure, and blindness</a:t>
            </a:r>
            <a:endParaRPr/>
          </a:p>
          <a:p>
            <a:pPr indent="-285750" lvl="0" marL="285750" rtl="0" algn="l">
              <a:spcBef>
                <a:spcPts val="1008"/>
              </a:spcBef>
              <a:spcAft>
                <a:spcPts val="0"/>
              </a:spcAft>
              <a:buSzPct val="115000"/>
              <a:buChar char="•"/>
            </a:pPr>
            <a:r>
              <a:rPr lang="en-US">
                <a:latin typeface="Times New Roman"/>
                <a:ea typeface="Times New Roman"/>
                <a:cs typeface="Times New Roman"/>
                <a:sym typeface="Times New Roman"/>
              </a:rPr>
              <a:t>The increasing prevalence puts a significant burden on healthcare systems worldwide</a:t>
            </a:r>
            <a:endParaRPr/>
          </a:p>
          <a:p>
            <a:pPr indent="-136779" lvl="0" marL="285750" rtl="0" algn="l">
              <a:spcBef>
                <a:spcPts val="1008"/>
              </a:spcBef>
              <a:spcAft>
                <a:spcPts val="0"/>
              </a:spcAft>
              <a:buSzPct val="115000"/>
              <a:buNone/>
            </a:pPr>
            <a:r>
              <a:t/>
            </a:r>
            <a:endParaRPr/>
          </a:p>
        </p:txBody>
      </p:sp>
      <p:pic>
        <p:nvPicPr>
          <p:cNvPr id="172" name="Google Shape;172;p3"/>
          <p:cNvPicPr preferRelativeResize="0"/>
          <p:nvPr>
            <p:ph idx="2" type="body"/>
          </p:nvPr>
        </p:nvPicPr>
        <p:blipFill rotWithShape="1">
          <a:blip r:embed="rId4">
            <a:alphaModFix/>
          </a:blip>
          <a:srcRect b="0" l="0" r="0" t="0"/>
          <a:stretch/>
        </p:blipFill>
        <p:spPr>
          <a:xfrm>
            <a:off x="6885781" y="2560638"/>
            <a:ext cx="3309937" cy="33099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4"/>
          <p:cNvSpPr txBox="1"/>
          <p:nvPr>
            <p:ph type="title"/>
          </p:nvPr>
        </p:nvSpPr>
        <p:spPr>
          <a:xfrm>
            <a:off x="1295402" y="982132"/>
            <a:ext cx="9601196" cy="1303867"/>
          </a:xfrm>
          <a:prstGeom prst="rect">
            <a:avLst/>
          </a:prstGeom>
          <a:solidFill>
            <a:schemeClr val="lt1"/>
          </a:solid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Machine Learning in Healthcare</a:t>
            </a:r>
            <a:endParaRPr/>
          </a:p>
        </p:txBody>
      </p:sp>
      <p:sp>
        <p:nvSpPr>
          <p:cNvPr id="179" name="Google Shape;179;p4"/>
          <p:cNvSpPr txBox="1"/>
          <p:nvPr>
            <p:ph idx="1" type="body"/>
          </p:nvPr>
        </p:nvSpPr>
        <p:spPr>
          <a:xfrm>
            <a:off x="1298448" y="2560320"/>
            <a:ext cx="4718304" cy="3310128"/>
          </a:xfrm>
          <a:prstGeom prst="rect">
            <a:avLst/>
          </a:prstGeom>
          <a:solidFill>
            <a:schemeClr val="lt1"/>
          </a:solidFill>
          <a:ln>
            <a:noFill/>
          </a:ln>
        </p:spPr>
        <p:txBody>
          <a:bodyPr anchorCtr="0" anchor="t" bIns="45700" lIns="91425" spcFirstLastPara="1" rIns="91425" wrap="square" tIns="45700">
            <a:normAutofit fontScale="775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Machine learning has transformed healthcare by enabling predictive tools for disease diagnosis</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These models analyze vast amounts of medical data for better diagnostic accuracy</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Machine learning helps in predicting chronic diseases like diabetes before symptoms appear</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Early detection models improve patient outcomes and allow for personalized treatment plans</a:t>
            </a:r>
            <a:endParaRPr/>
          </a:p>
          <a:p>
            <a:pPr indent="-149923" lvl="0" marL="285750" rtl="0" algn="l">
              <a:spcBef>
                <a:spcPts val="972"/>
              </a:spcBef>
              <a:spcAft>
                <a:spcPts val="0"/>
              </a:spcAft>
              <a:buSzPct val="115000"/>
              <a:buNone/>
            </a:pPr>
            <a:r>
              <a:t/>
            </a:r>
            <a:endParaRPr/>
          </a:p>
        </p:txBody>
      </p:sp>
      <p:pic>
        <p:nvPicPr>
          <p:cNvPr id="180" name="Google Shape;180;p4"/>
          <p:cNvPicPr preferRelativeResize="0"/>
          <p:nvPr>
            <p:ph idx="2" type="body"/>
          </p:nvPr>
        </p:nvPicPr>
        <p:blipFill rotWithShape="1">
          <a:blip r:embed="rId4">
            <a:alphaModFix/>
          </a:blip>
          <a:srcRect b="0" l="0" r="0" t="0"/>
          <a:stretch/>
        </p:blipFill>
        <p:spPr>
          <a:xfrm>
            <a:off x="6181725" y="3276715"/>
            <a:ext cx="4718050" cy="18777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5"/>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Purpose and Objectives</a:t>
            </a:r>
            <a:endParaRPr/>
          </a:p>
        </p:txBody>
      </p:sp>
      <p:sp>
        <p:nvSpPr>
          <p:cNvPr id="187" name="Google Shape;187;p5"/>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The study aims to predict diabetes using machine learning models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dataset includes features such as age, BMI, blood glucose levels, and more</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evaluation will focus on accuracy, precision, recall, F1 score, and ROC AUC</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main objective is to compare the performance of four machine learning models</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6"/>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Dataset Overview</a:t>
            </a:r>
            <a:endParaRPr/>
          </a:p>
        </p:txBody>
      </p:sp>
      <p:sp>
        <p:nvSpPr>
          <p:cNvPr id="194" name="Google Shape;194;p6"/>
          <p:cNvSpPr txBox="1"/>
          <p:nvPr>
            <p:ph idx="1" type="body"/>
          </p:nvPr>
        </p:nvSpPr>
        <p:spPr>
          <a:xfrm>
            <a:off x="766125" y="2556925"/>
            <a:ext cx="10806000" cy="3318900"/>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The dataset is sourced from publicly available healthcare data (Kaggle) on diabetes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It includes 100,000 observations with 8 features like age, gender, and BMI</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target variable is binary: 1 for diabetic and 0 for non-diabetic</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This large sample size allows for robust model training and testing</a:t>
            </a:r>
            <a:endParaRPr/>
          </a:p>
          <a:p>
            <a:pPr indent="-110490" lvl="0" marL="285750" rtl="0" algn="l">
              <a:spcBef>
                <a:spcPts val="1080"/>
              </a:spcBef>
              <a:spcAft>
                <a:spcPts val="0"/>
              </a:spcAft>
              <a:buSzPts val="276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Exploratory Data Analysis (EDA)</a:t>
            </a:r>
            <a:endParaRPr/>
          </a:p>
        </p:txBody>
      </p:sp>
      <p:sp>
        <p:nvSpPr>
          <p:cNvPr id="201" name="Google Shape;201;p7"/>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fontScale="77500" lnSpcReduction="20000"/>
          </a:bodyPr>
          <a:lstStyle/>
          <a:p>
            <a:pPr indent="-285750" lvl="0" marL="285750" rtl="0" algn="l">
              <a:spcBef>
                <a:spcPts val="0"/>
              </a:spcBef>
              <a:spcAft>
                <a:spcPts val="0"/>
              </a:spcAft>
              <a:buSzPct val="115000"/>
              <a:buChar char="•"/>
            </a:pPr>
            <a:r>
              <a:rPr lang="en-US">
                <a:latin typeface="Times New Roman"/>
                <a:ea typeface="Times New Roman"/>
                <a:cs typeface="Times New Roman"/>
                <a:sym typeface="Times New Roman"/>
              </a:rPr>
              <a:t>Initial data inspection reveals the dataset’s structure and distribution</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Visualizations like histograms help identify feature distributions and class imbalance</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Box Plot in EDA helps to identify outliers, Visualize Spread of data , check for skewness, compare groups.</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Correlation matrix explores relationships between features</a:t>
            </a:r>
            <a:endParaRPr/>
          </a:p>
          <a:p>
            <a:pPr indent="-285750" lvl="0" marL="285750" rtl="0" algn="l">
              <a:spcBef>
                <a:spcPts val="972"/>
              </a:spcBef>
              <a:spcAft>
                <a:spcPts val="0"/>
              </a:spcAft>
              <a:buSzPct val="115000"/>
              <a:buChar char="•"/>
            </a:pPr>
            <a:r>
              <a:rPr lang="en-US">
                <a:latin typeface="Times New Roman"/>
                <a:ea typeface="Times New Roman"/>
                <a:cs typeface="Times New Roman"/>
                <a:sym typeface="Times New Roman"/>
              </a:rPr>
              <a:t>EDA helps in identifying patterns and preparing the dataset for model training</a:t>
            </a:r>
            <a:endParaRPr/>
          </a:p>
          <a:p>
            <a:pPr indent="-149923" lvl="0" marL="285750" rtl="0" algn="l">
              <a:spcBef>
                <a:spcPts val="972"/>
              </a:spcBef>
              <a:spcAft>
                <a:spcPts val="0"/>
              </a:spcAft>
              <a:buSzPct val="115000"/>
              <a:buNone/>
            </a:pPr>
            <a:r>
              <a:t/>
            </a:r>
            <a:endParaRPr/>
          </a:p>
        </p:txBody>
      </p:sp>
      <p:pic>
        <p:nvPicPr>
          <p:cNvPr id="202" name="Google Shape;202;p7"/>
          <p:cNvPicPr preferRelativeResize="0"/>
          <p:nvPr>
            <p:ph idx="2" type="body"/>
          </p:nvPr>
        </p:nvPicPr>
        <p:blipFill rotWithShape="1">
          <a:blip r:embed="rId3">
            <a:alphaModFix/>
          </a:blip>
          <a:srcRect b="0" l="0" r="0" t="0"/>
          <a:stretch/>
        </p:blipFill>
        <p:spPr>
          <a:xfrm>
            <a:off x="6181725" y="2895131"/>
            <a:ext cx="4718050" cy="264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Garamond"/>
              <a:buNone/>
            </a:pPr>
            <a:r>
              <a:rPr b="1" lang="en-US" sz="3600"/>
              <a:t>Summary Statistics Table</a:t>
            </a:r>
            <a:endParaRPr/>
          </a:p>
        </p:txBody>
      </p:sp>
      <p:pic>
        <p:nvPicPr>
          <p:cNvPr id="208" name="Google Shape;208;p8"/>
          <p:cNvPicPr preferRelativeResize="0"/>
          <p:nvPr>
            <p:ph idx="1" type="body"/>
          </p:nvPr>
        </p:nvPicPr>
        <p:blipFill rotWithShape="1">
          <a:blip r:embed="rId3">
            <a:alphaModFix/>
          </a:blip>
          <a:srcRect b="0" l="0" r="0" t="0"/>
          <a:stretch/>
        </p:blipFill>
        <p:spPr>
          <a:xfrm>
            <a:off x="1292352" y="2560320"/>
            <a:ext cx="4568826" cy="2984952"/>
          </a:xfrm>
          <a:prstGeom prst="rect">
            <a:avLst/>
          </a:prstGeom>
          <a:noFill/>
          <a:ln>
            <a:noFill/>
          </a:ln>
        </p:spPr>
      </p:pic>
      <p:sp>
        <p:nvSpPr>
          <p:cNvPr id="209" name="Google Shape;209;p8"/>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fontScale="70000" lnSpcReduction="20000"/>
          </a:bodyPr>
          <a:lstStyle/>
          <a:p>
            <a:pPr indent="-285750" lvl="0" marL="285750" rtl="0" algn="l">
              <a:spcBef>
                <a:spcPts val="0"/>
              </a:spcBef>
              <a:spcAft>
                <a:spcPts val="0"/>
              </a:spcAft>
              <a:buSzPct val="115000"/>
              <a:buChar char="•"/>
            </a:pPr>
            <a:r>
              <a:rPr b="1" lang="en-US"/>
              <a:t>A summary statistics table for a diabetes dataset gives a quick numberical overview of each variable so you can spot patterns , missing values , or unusual data before doing ML.</a:t>
            </a:r>
            <a:endParaRPr/>
          </a:p>
          <a:p>
            <a:pPr indent="-285750" lvl="0" marL="285750" rtl="0" algn="l">
              <a:spcBef>
                <a:spcPts val="936"/>
              </a:spcBef>
              <a:spcAft>
                <a:spcPts val="0"/>
              </a:spcAft>
              <a:buSzPct val="115000"/>
              <a:buChar char="•"/>
            </a:pPr>
            <a:r>
              <a:rPr b="1" lang="en-US"/>
              <a:t>Detects impossible values ( eg – Glucose =0)</a:t>
            </a:r>
            <a:endParaRPr/>
          </a:p>
          <a:p>
            <a:pPr indent="-285750" lvl="0" marL="285750" rtl="0" algn="l">
              <a:spcBef>
                <a:spcPts val="936"/>
              </a:spcBef>
              <a:spcAft>
                <a:spcPts val="0"/>
              </a:spcAft>
              <a:buSzPct val="115000"/>
              <a:buChar char="•"/>
            </a:pPr>
            <a:r>
              <a:rPr b="1" lang="en-US"/>
              <a:t>Shows Data Spread  ( Helps in scaling)</a:t>
            </a:r>
            <a:endParaRPr/>
          </a:p>
          <a:p>
            <a:pPr indent="-285750" lvl="0" marL="285750" rtl="0" algn="l">
              <a:spcBef>
                <a:spcPts val="936"/>
              </a:spcBef>
              <a:spcAft>
                <a:spcPts val="0"/>
              </a:spcAft>
              <a:buSzPct val="115000"/>
              <a:buChar char="•"/>
            </a:pPr>
            <a:r>
              <a:rPr b="1" lang="en-US"/>
              <a:t>Highlights Outliers ( Very High insulin values)</a:t>
            </a:r>
            <a:endParaRPr/>
          </a:p>
          <a:p>
            <a:pPr indent="-285750" lvl="0" marL="285750" rtl="0" algn="l">
              <a:spcBef>
                <a:spcPts val="936"/>
              </a:spcBef>
              <a:spcAft>
                <a:spcPts val="0"/>
              </a:spcAft>
              <a:buSzPct val="115000"/>
              <a:buChar char="•"/>
            </a:pPr>
            <a:r>
              <a:rPr b="1" lang="en-US"/>
              <a:t>Tells if variables are skewed ( mean *median)</a:t>
            </a:r>
            <a:endParaRPr/>
          </a:p>
          <a:p>
            <a:pPr indent="-163068" lvl="0" marL="285750" rtl="0" algn="l">
              <a:spcBef>
                <a:spcPts val="936"/>
              </a:spcBef>
              <a:spcAft>
                <a:spcPts val="0"/>
              </a:spcAft>
              <a:buSzPct val="1150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262626"/>
              </a:buClr>
              <a:buSzPts val="3600"/>
              <a:buFont typeface="Times New Roman"/>
              <a:buNone/>
            </a:pPr>
            <a:r>
              <a:rPr b="1" lang="en-US" sz="3600">
                <a:latin typeface="Times New Roman"/>
                <a:ea typeface="Times New Roman"/>
                <a:cs typeface="Times New Roman"/>
                <a:sym typeface="Times New Roman"/>
              </a:rPr>
              <a:t>Univariate Analysis</a:t>
            </a:r>
            <a:endParaRPr/>
          </a:p>
        </p:txBody>
      </p:sp>
      <p:sp>
        <p:nvSpPr>
          <p:cNvPr id="216" name="Google Shape;216;p9"/>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l">
              <a:spcBef>
                <a:spcPts val="0"/>
              </a:spcBef>
              <a:spcAft>
                <a:spcPts val="0"/>
              </a:spcAft>
              <a:buSzPts val="2760"/>
              <a:buChar char="•"/>
            </a:pPr>
            <a:r>
              <a:rPr lang="en-US">
                <a:latin typeface="Times New Roman"/>
                <a:ea typeface="Times New Roman"/>
                <a:cs typeface="Times New Roman"/>
                <a:sym typeface="Times New Roman"/>
              </a:rPr>
              <a:t>The age distribution shows a concentration of middle-aged individuals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BMI shows a peak in the overweight or obese range, indicating potential risk factors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Blood glucose levels show a distinct separation between diabetic and non-diabetic individuals</a:t>
            </a:r>
            <a:endParaRPr/>
          </a:p>
          <a:p>
            <a:pPr indent="-285750" lvl="0" marL="285750" rtl="0" algn="l">
              <a:spcBef>
                <a:spcPts val="1080"/>
              </a:spcBef>
              <a:spcAft>
                <a:spcPts val="0"/>
              </a:spcAft>
              <a:buSzPts val="2760"/>
              <a:buChar char="•"/>
            </a:pPr>
            <a:r>
              <a:rPr lang="en-US">
                <a:latin typeface="Times New Roman"/>
                <a:ea typeface="Times New Roman"/>
                <a:cs typeface="Times New Roman"/>
                <a:sym typeface="Times New Roman"/>
              </a:rPr>
              <a:t>The target variable is highly imbalanced, with more non-diabetic cases</a:t>
            </a:r>
            <a:endParaRPr/>
          </a:p>
          <a:p>
            <a:pPr indent="-110490" lvl="0" marL="285750" rtl="0" algn="l">
              <a:spcBef>
                <a:spcPts val="1080"/>
              </a:spcBef>
              <a:spcAft>
                <a:spcPts val="0"/>
              </a:spcAft>
              <a:buSzPts val="276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2025-07-07T00:52:03Z</dcterms:created>
  <dc:creator>.</dc:creator>
</cp:coreProperties>
</file>